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0" r:id="rId5"/>
    <p:sldId id="263" r:id="rId6"/>
    <p:sldId id="279" r:id="rId7"/>
    <p:sldId id="280" r:id="rId8"/>
    <p:sldId id="259" r:id="rId9"/>
    <p:sldId id="281" r:id="rId10"/>
    <p:sldId id="276" r:id="rId11"/>
    <p:sldId id="278" r:id="rId12"/>
    <p:sldId id="271" r:id="rId13"/>
    <p:sldId id="268" r:id="rId14"/>
    <p:sldId id="267" r:id="rId15"/>
    <p:sldId id="269" r:id="rId16"/>
    <p:sldId id="270" r:id="rId1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/>
    <p:restoredTop sz="94648"/>
  </p:normalViewPr>
  <p:slideViewPr>
    <p:cSldViewPr snapToGrid="0">
      <p:cViewPr varScale="1">
        <p:scale>
          <a:sx n="115" d="100"/>
          <a:sy n="115" d="100"/>
        </p:scale>
        <p:origin x="232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D55D3A-281C-F048-A8E4-9B17B01946A7}" type="datetimeFigureOut">
              <a:rPr lang="tr-TR" smtClean="0"/>
              <a:t>25.10.2024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7DA0A-9235-124F-B11C-647E08D4110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7021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7DA0A-9235-124F-B11C-647E08D4110F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9983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7DA0A-9235-124F-B11C-647E08D4110F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8885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7DA0A-9235-124F-B11C-647E08D4110F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8129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E67CDD-FA1A-D598-0C61-9227CCCE1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718340F-D92A-AEA9-5605-5913D1CB1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F208DE1-5E29-F654-A911-294509480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E109-5234-5F4E-8C69-E2ECF3337A3D}" type="datetimeFigureOut">
              <a:rPr lang="tr-TR" smtClean="0"/>
              <a:t>25.10.2024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525329A-DA22-BD95-EFD5-E61822BF1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585DFA-395E-D3B8-0179-FCF8DD5D6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0E63-9BF0-DF40-99AD-3ED435945E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8225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20E7DE-90AE-336F-EDFC-E044460B1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1F74DD4-7ABB-E88B-5F61-8D618C988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98B7439-A9D3-F410-D20B-6D5C36CBD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E109-5234-5F4E-8C69-E2ECF3337A3D}" type="datetimeFigureOut">
              <a:rPr lang="tr-TR" smtClean="0"/>
              <a:t>25.10.2024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6BEFDFB-2E9F-9E43-A96B-C802265F2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77E78D8-68D6-F36D-A265-E2D75DB85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0E63-9BF0-DF40-99AD-3ED435945E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8646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C81609-B1FA-8569-2C9A-E9A421E95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186E05C-423B-7B3F-D308-CD69DA40B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1D83EFA-B054-D2A2-1C0D-26A1D88D7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E109-5234-5F4E-8C69-E2ECF3337A3D}" type="datetimeFigureOut">
              <a:rPr lang="tr-TR" smtClean="0"/>
              <a:t>25.10.2024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9076B30-A66B-DA5B-79F1-8BEC4DCD1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0B4A738-56E2-1BB6-12D6-949063037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0E63-9BF0-DF40-99AD-3ED435945E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2987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833D82-AF85-6A2D-AC68-99DD812BF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1E8988D-4BAC-7FE2-FC41-3016D4EEF9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A0AB5A7-1193-D851-70EF-BDCEF8E08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CAB9F9D-046F-E4AA-71D6-64F301019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E109-5234-5F4E-8C69-E2ECF3337A3D}" type="datetimeFigureOut">
              <a:rPr lang="tr-TR" smtClean="0"/>
              <a:t>25.10.2024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75B8BD3-3D23-706C-F0CE-79026DB2A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BF2AE7C-C935-EAAB-F7D8-541E0C9E3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0E63-9BF0-DF40-99AD-3ED435945E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5019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BF91B3-B20D-5093-FBDF-DA8CE0CA1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882172D-1C69-9762-1195-1278900FA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3D3EA67-8E90-CF08-366E-3CC08825D3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F7DB53A9-916F-F204-1591-FEAE6F7136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794475F-3C6F-99B7-1D0C-566852C7BB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ADB5A5F8-CE47-2D45-581E-6217074ED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E109-5234-5F4E-8C69-E2ECF3337A3D}" type="datetimeFigureOut">
              <a:rPr lang="tr-TR" smtClean="0"/>
              <a:t>25.10.2024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9B8EFDFC-C831-4C7F-BDB0-3D34DD4BE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DEF27EFC-1A55-C4AD-FDC5-BA6E83104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0E63-9BF0-DF40-99AD-3ED435945E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242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0A1A354-4BC5-0028-D3B8-FA3279646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79186B0E-1A2D-EFE8-793E-3B74DEE6A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E109-5234-5F4E-8C69-E2ECF3337A3D}" type="datetimeFigureOut">
              <a:rPr lang="tr-TR" smtClean="0"/>
              <a:t>25.10.2024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97A6F22-7F79-80E3-52BC-AC8823002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6527AFD-CEAC-2056-5085-2DEFAB137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0E63-9BF0-DF40-99AD-3ED435945E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8366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55BBFDF2-4AC3-2A31-39FD-E2505253F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E109-5234-5F4E-8C69-E2ECF3337A3D}" type="datetimeFigureOut">
              <a:rPr lang="tr-TR" smtClean="0"/>
              <a:t>25.10.2024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1727B70-6A2D-841D-0673-A2D1E3F2A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C159A42-AD99-A918-C603-CD27D84D7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0E63-9BF0-DF40-99AD-3ED435945E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1945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A4BCBB-7158-E1BC-3D3F-CA77A66B7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6E53B83-2C9D-3ED4-1CFD-604A235D8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E45C45B-BA30-616F-BD34-A9281B95F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94B9E87-A83D-ABB0-362F-735B73DB6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E109-5234-5F4E-8C69-E2ECF3337A3D}" type="datetimeFigureOut">
              <a:rPr lang="tr-TR" smtClean="0"/>
              <a:t>25.10.2024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7E460CD-7C1B-A6D2-6A1E-F28AA364B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AF753E0-1986-54C1-1939-31F6994C8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0E63-9BF0-DF40-99AD-3ED435945E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2318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06CD52-9EBC-F9F2-7F3D-A6825A363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002F12FA-2C38-BF46-0476-62143089C8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EAB7802-ECE4-3A5B-49AC-BBF5D27E6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EBEF199-DA5D-C548-94FA-3BB5F501C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E109-5234-5F4E-8C69-E2ECF3337A3D}" type="datetimeFigureOut">
              <a:rPr lang="tr-TR" smtClean="0"/>
              <a:t>25.10.2024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3ED7266-A130-F8C8-E76F-0B20D29A7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459462B-BA46-FECC-BB99-87430B5CC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0E63-9BF0-DF40-99AD-3ED435945E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800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D850AE-F997-E099-9CF2-D11D061E4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D44330F-E39F-6EBD-03D8-88DBAE8BA5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5C114FE-CFF1-850F-3DBE-13D742469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E109-5234-5F4E-8C69-E2ECF3337A3D}" type="datetimeFigureOut">
              <a:rPr lang="tr-TR" smtClean="0"/>
              <a:t>25.10.2024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4A3F66C-5DA4-9376-F308-BA382490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C176153-619C-8AF6-9BCC-1EA841E8B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0E63-9BF0-DF40-99AD-3ED435945E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0647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0B01452-161F-A19A-F635-BDCD494A0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0494B4F-0C02-F7B8-CABA-9C1EDB625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68A684-18EA-2D2D-B15D-2250103FD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E109-5234-5F4E-8C69-E2ECF3337A3D}" type="datetimeFigureOut">
              <a:rPr lang="tr-TR" smtClean="0"/>
              <a:t>25.10.2024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2FD749-3A46-9F42-B827-566904A0E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5DC2B27-43AB-085D-3BF7-F9C66A4B0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0E63-9BF0-DF40-99AD-3ED435945E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745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A8C400F-4A76-BCAF-87C7-354A1D2E3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1B46972-C7ED-DB5A-D2B7-1E58C77C5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5FA9022-6C9D-CB4C-F90E-D6654831D0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B5E109-5234-5F4E-8C69-E2ECF3337A3D}" type="datetimeFigureOut">
              <a:rPr lang="tr-TR" smtClean="0"/>
              <a:t>25.10.2024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D6F5FD4-A047-A789-4E6E-BDF6D4B425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BB254B3-13EB-263C-3AEA-28D9353F19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FF0E63-9BF0-DF40-99AD-3ED435945E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7151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67151CB-55CB-4225-E2B5-A4936085A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662" y="4267832"/>
            <a:ext cx="4805996" cy="1297115"/>
          </a:xfrm>
        </p:spPr>
        <p:txBody>
          <a:bodyPr anchor="t">
            <a:normAutofit/>
          </a:bodyPr>
          <a:lstStyle/>
          <a:p>
            <a:pPr algn="l"/>
            <a:r>
              <a:rPr lang="tr-TR" sz="4000" dirty="0" err="1">
                <a:solidFill>
                  <a:schemeClr val="tx2"/>
                </a:solidFill>
              </a:rPr>
              <a:t>The</a:t>
            </a:r>
            <a:r>
              <a:rPr lang="tr-TR" sz="4000">
                <a:solidFill>
                  <a:schemeClr val="tx2"/>
                </a:solidFill>
              </a:rPr>
              <a:t> </a:t>
            </a:r>
            <a:r>
              <a:rPr lang="tr-TR" sz="4000" err="1">
                <a:solidFill>
                  <a:schemeClr val="tx2"/>
                </a:solidFill>
              </a:rPr>
              <a:t>Mill</a:t>
            </a:r>
            <a:r>
              <a:rPr lang="tr-TR" sz="4000">
                <a:solidFill>
                  <a:schemeClr val="tx2"/>
                </a:solidFill>
              </a:rPr>
              <a:t> on </a:t>
            </a:r>
            <a:r>
              <a:rPr lang="tr-TR" sz="4000" err="1">
                <a:solidFill>
                  <a:schemeClr val="tx2"/>
                </a:solidFill>
              </a:rPr>
              <a:t>the</a:t>
            </a:r>
            <a:r>
              <a:rPr lang="tr-TR" sz="4000">
                <a:solidFill>
                  <a:schemeClr val="tx2"/>
                </a:solidFill>
              </a:rPr>
              <a:t> </a:t>
            </a:r>
            <a:r>
              <a:rPr lang="tr-TR" sz="4000" err="1">
                <a:solidFill>
                  <a:schemeClr val="tx2"/>
                </a:solidFill>
              </a:rPr>
              <a:t>Floss</a:t>
            </a:r>
            <a:r>
              <a:rPr lang="tr-TR" sz="4000">
                <a:solidFill>
                  <a:schemeClr val="tx2"/>
                </a:solidFill>
              </a:rPr>
              <a:t> </a:t>
            </a:r>
            <a:r>
              <a:rPr lang="tr-TR" sz="4000" err="1">
                <a:solidFill>
                  <a:schemeClr val="tx2"/>
                </a:solidFill>
              </a:rPr>
              <a:t>by</a:t>
            </a:r>
            <a:r>
              <a:rPr lang="tr-TR" sz="4000">
                <a:solidFill>
                  <a:schemeClr val="tx2"/>
                </a:solidFill>
              </a:rPr>
              <a:t> George Eliot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C4C9EC2-134D-FC4A-F397-255C53D79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r>
              <a:rPr lang="tr-TR" sz="2000" err="1">
                <a:solidFill>
                  <a:schemeClr val="tx2"/>
                </a:solidFill>
              </a:rPr>
              <a:t>Week</a:t>
            </a:r>
            <a:r>
              <a:rPr lang="tr-TR" sz="2000">
                <a:solidFill>
                  <a:schemeClr val="tx2"/>
                </a:solidFill>
              </a:rPr>
              <a:t> 6-7</a:t>
            </a:r>
          </a:p>
        </p:txBody>
      </p:sp>
      <p:pic>
        <p:nvPicPr>
          <p:cNvPr id="1026" name="Picture 2" descr="The Mill on the Floss - George Eliot ...">
            <a:extLst>
              <a:ext uri="{FF2B5EF4-FFF2-40B4-BE49-F238E27FC236}">
                <a16:creationId xmlns:a16="http://schemas.microsoft.com/office/drawing/2014/main" id="{D8E618D1-FBCB-0F51-5595-4F645DB6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4185" y="1697277"/>
            <a:ext cx="2814329" cy="437784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ağ Ok 3">
            <a:extLst>
              <a:ext uri="{FF2B5EF4-FFF2-40B4-BE49-F238E27FC236}">
                <a16:creationId xmlns:a16="http://schemas.microsoft.com/office/drawing/2014/main" id="{4C154130-8F7E-405C-93F3-2F5718561A16}"/>
              </a:ext>
            </a:extLst>
          </p:cNvPr>
          <p:cNvSpPr/>
          <p:nvPr/>
        </p:nvSpPr>
        <p:spPr>
          <a:xfrm>
            <a:off x="9390136" y="991117"/>
            <a:ext cx="2511198" cy="45719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2" descr="Karabük Üniversitesi - Vikipedi">
            <a:extLst>
              <a:ext uri="{FF2B5EF4-FFF2-40B4-BE49-F238E27FC236}">
                <a16:creationId xmlns:a16="http://schemas.microsoft.com/office/drawing/2014/main" id="{B1878323-5223-D29F-04C8-8E86CB51D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364" y="211314"/>
            <a:ext cx="911398" cy="67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2E4604EB-386E-14D9-78D7-7AC02271F242}"/>
              </a:ext>
            </a:extLst>
          </p:cNvPr>
          <p:cNvSpPr txBox="1"/>
          <p:nvPr/>
        </p:nvSpPr>
        <p:spPr>
          <a:xfrm>
            <a:off x="8993660" y="1088143"/>
            <a:ext cx="3845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err="1"/>
              <a:t>Assist</a:t>
            </a:r>
            <a:r>
              <a:rPr lang="tr-TR" sz="1400"/>
              <a:t>. </a:t>
            </a:r>
            <a:r>
              <a:rPr lang="tr-TR" sz="1400" err="1"/>
              <a:t>Prof.Dr</a:t>
            </a:r>
            <a:r>
              <a:rPr lang="tr-TR" sz="1400"/>
              <a:t>. Pelin GÖLCÜK MİRZA</a:t>
            </a:r>
          </a:p>
        </p:txBody>
      </p:sp>
    </p:spTree>
    <p:extLst>
      <p:ext uri="{BB962C8B-B14F-4D97-AF65-F5344CB8AC3E}">
        <p14:creationId xmlns:p14="http://schemas.microsoft.com/office/powerpoint/2010/main" val="399343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116E1C6-1305-E565-4751-8EA0E4A1D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740" y="617605"/>
            <a:ext cx="9833548" cy="1325563"/>
          </a:xfrm>
        </p:spPr>
        <p:txBody>
          <a:bodyPr anchor="b">
            <a:normAutofit/>
          </a:bodyPr>
          <a:lstStyle/>
          <a:p>
            <a:pPr algn="ctr"/>
            <a:r>
              <a:rPr lang="tr-TR" sz="3600" err="1">
                <a:solidFill>
                  <a:schemeClr val="tx2"/>
                </a:solidFill>
              </a:rPr>
              <a:t>Biography</a:t>
            </a:r>
            <a:endParaRPr lang="tr-TR" sz="360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A34793-2699-2492-FFB0-B7B560689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740" y="2471747"/>
            <a:ext cx="10927548" cy="3515732"/>
          </a:xfrm>
        </p:spPr>
        <p:txBody>
          <a:bodyPr>
            <a:normAutofit fontScale="47500" lnSpcReduction="20000"/>
          </a:bodyPr>
          <a:lstStyle/>
          <a:p>
            <a:r>
              <a:rPr lang="tr-TR" sz="3300" dirty="0">
                <a:solidFill>
                  <a:schemeClr val="tx2"/>
                </a:solidFill>
                <a:latin typeface="+mj-lt"/>
              </a:rPr>
              <a:t>George Eliot (1819-1880) is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the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pseudonym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of Mary Anne Evans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who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later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called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herself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Marian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Lewes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(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male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pen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-name?)</a:t>
            </a:r>
          </a:p>
          <a:p>
            <a:r>
              <a:rPr lang="tr-TR" sz="3300" dirty="0">
                <a:solidFill>
                  <a:schemeClr val="tx2"/>
                </a:solidFill>
                <a:latin typeface="+mj-lt"/>
              </a:rPr>
              <a:t>Her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father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was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a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land-agent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who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managed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an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estate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of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wealthy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family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. (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class-conscious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society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)</a:t>
            </a:r>
          </a:p>
          <a:p>
            <a:r>
              <a:rPr lang="tr-TR" sz="3300" dirty="0" err="1">
                <a:solidFill>
                  <a:schemeClr val="tx2"/>
                </a:solidFill>
                <a:latin typeface="+mj-lt"/>
              </a:rPr>
              <a:t>She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grew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up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in a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rural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setting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that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deeply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influenced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the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landscapes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and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the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communities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she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created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in her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novels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.</a:t>
            </a:r>
          </a:p>
          <a:p>
            <a:r>
              <a:rPr lang="tr-TR" sz="3300" dirty="0" err="1">
                <a:solidFill>
                  <a:schemeClr val="tx2"/>
                </a:solidFill>
                <a:latin typeface="+mj-lt"/>
              </a:rPr>
              <a:t>She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had an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elder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brother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, Isaac, of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whom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she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was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very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fond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.</a:t>
            </a:r>
          </a:p>
          <a:p>
            <a:r>
              <a:rPr lang="tr-TR" sz="3300" dirty="0" err="1">
                <a:solidFill>
                  <a:schemeClr val="tx2"/>
                </a:solidFill>
                <a:latin typeface="+mj-lt"/>
              </a:rPr>
              <a:t>She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had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genuine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interest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in modern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languages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,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classics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,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and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music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.</a:t>
            </a:r>
          </a:p>
          <a:p>
            <a:r>
              <a:rPr lang="tr-TR" sz="3300" dirty="0" err="1">
                <a:solidFill>
                  <a:schemeClr val="tx2"/>
                </a:solidFill>
                <a:latin typeface="+mj-lt"/>
              </a:rPr>
              <a:t>When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he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was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young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she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was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fervently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evangelical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.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Later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,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she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grew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interest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in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German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biblical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criticism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.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This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religious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transformation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had a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great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impact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on her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literary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career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as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she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often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3300" dirty="0" err="1">
                <a:solidFill>
                  <a:schemeClr val="tx2"/>
                </a:solidFill>
                <a:latin typeface="+mj-lt"/>
              </a:rPr>
              <a:t>questions</a:t>
            </a:r>
            <a:r>
              <a:rPr lang="tr-TR" sz="3300" dirty="0">
                <a:solidFill>
                  <a:schemeClr val="tx2"/>
                </a:solidFill>
                <a:latin typeface="+mj-lt"/>
              </a:rPr>
              <a:t> «</a:t>
            </a:r>
            <a:r>
              <a:rPr lang="en-GB" sz="33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how humankind can lead a meaningful, morally satisfying life in an absurd universe?”</a:t>
            </a:r>
          </a:p>
          <a:p>
            <a:r>
              <a:rPr lang="en-GB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The central preoccupation of George Eliot's life was with religion, and in her novels, which she thought of as " experiments in life," </a:t>
            </a:r>
            <a:r>
              <a:rPr lang="en-GB" sz="3300" dirty="0">
                <a:effectLst/>
                <a:highlight>
                  <a:srgbClr val="FFFF00"/>
                </a:highlight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she was searching for a view of life that would give modern man a sense of purpose, dignity, and ethical direction.</a:t>
            </a:r>
          </a:p>
          <a:p>
            <a:r>
              <a:rPr lang="en-GB" sz="3300" dirty="0">
                <a:highlight>
                  <a:srgbClr val="FFFF00"/>
                </a:highlight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With her acquaintance with positive science, then, led her to atheism.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This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inner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conflict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between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faith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and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rationality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can be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seen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in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characters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like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Maggie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Tulliver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in </a:t>
            </a:r>
            <a:r>
              <a:rPr lang="tr-TR" sz="3300" i="1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tr-TR" sz="3300" i="1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3300" i="1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Mill</a:t>
            </a:r>
            <a:r>
              <a:rPr lang="tr-TR" sz="3300" i="1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on </a:t>
            </a:r>
            <a:r>
              <a:rPr lang="tr-TR" sz="3300" i="1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tr-TR" sz="3300" i="1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3300" i="1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Floss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who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struggles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with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her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own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desires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and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societal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3300" dirty="0" err="1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expectations</a:t>
            </a:r>
            <a:r>
              <a:rPr lang="tr-TR" sz="3300" dirty="0">
                <a:effectLst/>
                <a:latin typeface="Times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tr-TR" sz="33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tr-TR" sz="29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tr-TR" sz="29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tr-TR" sz="18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65896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7282E0-D343-2EA9-0B32-60119F591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111" y="1930328"/>
            <a:ext cx="9833548" cy="6360036"/>
          </a:xfrm>
        </p:spPr>
        <p:txBody>
          <a:bodyPr>
            <a:normAutofit/>
          </a:bodyPr>
          <a:lstStyle/>
          <a:p>
            <a:r>
              <a:rPr lang="tr-TR" sz="1800" dirty="0" err="1">
                <a:solidFill>
                  <a:schemeClr val="tx2"/>
                </a:solidFill>
              </a:rPr>
              <a:t>She</a:t>
            </a:r>
            <a:r>
              <a:rPr lang="tr-TR" sz="1800" dirty="0">
                <a:solidFill>
                  <a:schemeClr val="tx2"/>
                </a:solidFill>
              </a:rPr>
              <a:t> had </a:t>
            </a:r>
            <a:r>
              <a:rPr lang="tr-TR" sz="1800" dirty="0" err="1">
                <a:solidFill>
                  <a:schemeClr val="tx2"/>
                </a:solidFill>
              </a:rPr>
              <a:t>made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b="1" dirty="0" err="1">
                <a:solidFill>
                  <a:schemeClr val="tx2"/>
                </a:solidFill>
              </a:rPr>
              <a:t>the</a:t>
            </a:r>
            <a:r>
              <a:rPr lang="tr-TR" sz="1800" b="1" dirty="0">
                <a:solidFill>
                  <a:schemeClr val="tx2"/>
                </a:solidFill>
              </a:rPr>
              <a:t> </a:t>
            </a:r>
            <a:r>
              <a:rPr lang="tr-TR" sz="1800" b="1" dirty="0" err="1">
                <a:solidFill>
                  <a:schemeClr val="tx2"/>
                </a:solidFill>
              </a:rPr>
              <a:t>acquaintance</a:t>
            </a:r>
            <a:r>
              <a:rPr lang="tr-TR" sz="1800" b="1" dirty="0">
                <a:solidFill>
                  <a:schemeClr val="tx2"/>
                </a:solidFill>
              </a:rPr>
              <a:t> of George Henry </a:t>
            </a:r>
            <a:r>
              <a:rPr lang="tr-TR" sz="1800" b="1" dirty="0" err="1">
                <a:solidFill>
                  <a:schemeClr val="tx2"/>
                </a:solidFill>
              </a:rPr>
              <a:t>Lewes</a:t>
            </a:r>
            <a:r>
              <a:rPr lang="tr-TR" sz="1800" dirty="0">
                <a:solidFill>
                  <a:schemeClr val="tx2"/>
                </a:solidFill>
              </a:rPr>
              <a:t>, </a:t>
            </a:r>
            <a:r>
              <a:rPr lang="tr-TR" sz="1800" dirty="0" err="1">
                <a:solidFill>
                  <a:schemeClr val="tx2"/>
                </a:solidFill>
              </a:rPr>
              <a:t>and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gradually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their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relationship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deepened</a:t>
            </a:r>
            <a:r>
              <a:rPr lang="tr-TR" sz="1800" dirty="0">
                <a:solidFill>
                  <a:schemeClr val="tx2"/>
                </a:solidFill>
              </a:rPr>
              <a:t>. </a:t>
            </a:r>
            <a:r>
              <a:rPr lang="tr-TR" sz="1800" dirty="0" err="1">
                <a:solidFill>
                  <a:schemeClr val="tx2"/>
                </a:solidFill>
              </a:rPr>
              <a:t>Lewes</a:t>
            </a:r>
            <a:r>
              <a:rPr lang="tr-TR" sz="1800" dirty="0">
                <a:solidFill>
                  <a:schemeClr val="tx2"/>
                </a:solidFill>
              </a:rPr>
              <a:t>, </a:t>
            </a:r>
            <a:r>
              <a:rPr lang="tr-TR" sz="1800" dirty="0" err="1">
                <a:solidFill>
                  <a:schemeClr val="tx2"/>
                </a:solidFill>
              </a:rPr>
              <a:t>actor</a:t>
            </a:r>
            <a:r>
              <a:rPr lang="tr-TR" sz="1800" dirty="0">
                <a:solidFill>
                  <a:schemeClr val="tx2"/>
                </a:solidFill>
              </a:rPr>
              <a:t>, </a:t>
            </a:r>
            <a:r>
              <a:rPr lang="tr-TR" sz="1800" dirty="0" err="1">
                <a:solidFill>
                  <a:schemeClr val="tx2"/>
                </a:solidFill>
              </a:rPr>
              <a:t>philosopher</a:t>
            </a:r>
            <a:r>
              <a:rPr lang="tr-TR" sz="1800" dirty="0">
                <a:solidFill>
                  <a:schemeClr val="tx2"/>
                </a:solidFill>
              </a:rPr>
              <a:t>, </a:t>
            </a:r>
            <a:r>
              <a:rPr lang="tr-TR" sz="1800" dirty="0" err="1">
                <a:solidFill>
                  <a:schemeClr val="tx2"/>
                </a:solidFill>
              </a:rPr>
              <a:t>biologist</a:t>
            </a:r>
            <a:r>
              <a:rPr lang="tr-TR" sz="1800" dirty="0">
                <a:solidFill>
                  <a:schemeClr val="tx2"/>
                </a:solidFill>
              </a:rPr>
              <a:t>, </a:t>
            </a:r>
            <a:r>
              <a:rPr lang="tr-TR" sz="1800" dirty="0" err="1">
                <a:solidFill>
                  <a:schemeClr val="tx2"/>
                </a:solidFill>
              </a:rPr>
              <a:t>critic</a:t>
            </a:r>
            <a:r>
              <a:rPr lang="tr-TR" sz="1800" dirty="0">
                <a:solidFill>
                  <a:schemeClr val="tx2"/>
                </a:solidFill>
              </a:rPr>
              <a:t>, </a:t>
            </a:r>
            <a:r>
              <a:rPr lang="tr-TR" sz="1800" dirty="0" err="1">
                <a:solidFill>
                  <a:schemeClr val="tx2"/>
                </a:solidFill>
              </a:rPr>
              <a:t>novelist</a:t>
            </a:r>
            <a:r>
              <a:rPr lang="tr-TR" sz="1800" dirty="0">
                <a:solidFill>
                  <a:schemeClr val="tx2"/>
                </a:solidFill>
              </a:rPr>
              <a:t>, </a:t>
            </a:r>
            <a:r>
              <a:rPr lang="tr-TR" sz="1800" dirty="0" err="1">
                <a:solidFill>
                  <a:schemeClr val="tx2"/>
                </a:solidFill>
              </a:rPr>
              <a:t>was</a:t>
            </a:r>
            <a:r>
              <a:rPr lang="tr-TR" sz="1800" dirty="0">
                <a:solidFill>
                  <a:schemeClr val="tx2"/>
                </a:solidFill>
              </a:rPr>
              <a:t> a </a:t>
            </a:r>
            <a:r>
              <a:rPr lang="tr-TR" sz="1800" dirty="0" err="1">
                <a:solidFill>
                  <a:schemeClr val="tx2"/>
                </a:solidFill>
              </a:rPr>
              <a:t>man</a:t>
            </a:r>
            <a:r>
              <a:rPr lang="tr-TR" sz="1800" dirty="0">
                <a:solidFill>
                  <a:schemeClr val="tx2"/>
                </a:solidFill>
              </a:rPr>
              <a:t> of </a:t>
            </a:r>
            <a:r>
              <a:rPr lang="tr-TR" sz="1800" dirty="0" err="1">
                <a:solidFill>
                  <a:schemeClr val="tx2"/>
                </a:solidFill>
              </a:rPr>
              <a:t>many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parts</a:t>
            </a:r>
            <a:r>
              <a:rPr lang="tr-TR" sz="1800" dirty="0">
                <a:solidFill>
                  <a:schemeClr val="tx2"/>
                </a:solidFill>
              </a:rPr>
              <a:t>; he </a:t>
            </a:r>
            <a:r>
              <a:rPr lang="tr-TR" sz="1800" dirty="0" err="1">
                <a:solidFill>
                  <a:schemeClr val="tx2"/>
                </a:solidFill>
              </a:rPr>
              <a:t>was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unhappily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married</a:t>
            </a:r>
            <a:r>
              <a:rPr lang="tr-TR" sz="1800" dirty="0">
                <a:solidFill>
                  <a:schemeClr val="tx2"/>
                </a:solidFill>
              </a:rPr>
              <a:t>.</a:t>
            </a:r>
          </a:p>
          <a:p>
            <a:r>
              <a:rPr lang="tr-TR" sz="1800" dirty="0">
                <a:solidFill>
                  <a:schemeClr val="tx2"/>
                </a:solidFill>
              </a:rPr>
              <a:t>He </a:t>
            </a:r>
            <a:r>
              <a:rPr lang="tr-TR" sz="1800" dirty="0" err="1">
                <a:solidFill>
                  <a:schemeClr val="tx2"/>
                </a:solidFill>
              </a:rPr>
              <a:t>and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Marian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soon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shared</a:t>
            </a:r>
            <a:r>
              <a:rPr lang="tr-TR" sz="1800" dirty="0">
                <a:solidFill>
                  <a:schemeClr val="tx2"/>
                </a:solidFill>
              </a:rPr>
              <a:t> a </a:t>
            </a:r>
            <a:r>
              <a:rPr lang="tr-TR" sz="1800" dirty="0" err="1">
                <a:solidFill>
                  <a:schemeClr val="tx2"/>
                </a:solidFill>
              </a:rPr>
              <a:t>warmth</a:t>
            </a:r>
            <a:r>
              <a:rPr lang="tr-TR" sz="1800" dirty="0">
                <a:solidFill>
                  <a:schemeClr val="tx2"/>
                </a:solidFill>
              </a:rPr>
              <a:t> of </a:t>
            </a:r>
            <a:r>
              <a:rPr lang="tr-TR" sz="1800" dirty="0" err="1">
                <a:solidFill>
                  <a:schemeClr val="tx2"/>
                </a:solidFill>
              </a:rPr>
              <a:t>sympathetic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emotional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and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intellectual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experience</a:t>
            </a:r>
            <a:r>
              <a:rPr lang="tr-TR" sz="1800" dirty="0">
                <a:solidFill>
                  <a:schemeClr val="tx2"/>
                </a:solidFill>
              </a:rPr>
              <a:t>. </a:t>
            </a:r>
          </a:p>
          <a:p>
            <a:r>
              <a:rPr lang="tr-TR" sz="1800" dirty="0" err="1">
                <a:solidFill>
                  <a:schemeClr val="tx2"/>
                </a:solidFill>
              </a:rPr>
              <a:t>In</a:t>
            </a:r>
            <a:r>
              <a:rPr lang="tr-TR" sz="1800" dirty="0">
                <a:solidFill>
                  <a:schemeClr val="tx2"/>
                </a:solidFill>
              </a:rPr>
              <a:t> 1854 they </a:t>
            </a:r>
            <a:r>
              <a:rPr lang="tr-TR" sz="1800" dirty="0" err="1">
                <a:solidFill>
                  <a:schemeClr val="tx2"/>
                </a:solidFill>
              </a:rPr>
              <a:t>determined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to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live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together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although</a:t>
            </a:r>
            <a:r>
              <a:rPr lang="tr-TR" sz="1800" dirty="0">
                <a:solidFill>
                  <a:schemeClr val="tx2"/>
                </a:solidFill>
              </a:rPr>
              <a:t> they </a:t>
            </a:r>
            <a:r>
              <a:rPr lang="tr-TR" sz="1800" dirty="0" err="1">
                <a:solidFill>
                  <a:schemeClr val="tx2"/>
                </a:solidFill>
              </a:rPr>
              <a:t>could</a:t>
            </a:r>
            <a:r>
              <a:rPr lang="tr-TR" sz="1800" dirty="0">
                <a:solidFill>
                  <a:schemeClr val="tx2"/>
                </a:solidFill>
              </a:rPr>
              <a:t> not </a:t>
            </a:r>
            <a:r>
              <a:rPr lang="tr-TR" sz="1800" dirty="0" err="1">
                <a:solidFill>
                  <a:schemeClr val="tx2"/>
                </a:solidFill>
              </a:rPr>
              <a:t>legally</a:t>
            </a:r>
            <a:r>
              <a:rPr lang="tr-TR" sz="1800" dirty="0">
                <a:solidFill>
                  <a:schemeClr val="tx2"/>
                </a:solidFill>
              </a:rPr>
              <a:t> be </a:t>
            </a:r>
            <a:r>
              <a:rPr lang="tr-TR" sz="1800" dirty="0" err="1">
                <a:solidFill>
                  <a:schemeClr val="tx2"/>
                </a:solidFill>
              </a:rPr>
              <a:t>man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and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wife</a:t>
            </a:r>
            <a:r>
              <a:rPr lang="tr-TR" sz="1800" dirty="0">
                <a:solidFill>
                  <a:schemeClr val="tx2"/>
                </a:solidFill>
              </a:rPr>
              <a:t>; they </a:t>
            </a:r>
            <a:r>
              <a:rPr lang="tr-TR" sz="1800" dirty="0" err="1">
                <a:solidFill>
                  <a:schemeClr val="tx2"/>
                </a:solidFill>
              </a:rPr>
              <a:t>went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initially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to</a:t>
            </a:r>
            <a:r>
              <a:rPr lang="tr-TR" sz="1800" dirty="0">
                <a:solidFill>
                  <a:schemeClr val="tx2"/>
                </a:solidFill>
              </a:rPr>
              <a:t> Germany, </a:t>
            </a:r>
            <a:r>
              <a:rPr lang="tr-TR" sz="1800" dirty="0" err="1">
                <a:solidFill>
                  <a:schemeClr val="tx2"/>
                </a:solidFill>
              </a:rPr>
              <a:t>and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then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returned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to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England</a:t>
            </a:r>
            <a:r>
              <a:rPr lang="tr-TR" sz="1800" dirty="0">
                <a:solidFill>
                  <a:schemeClr val="tx2"/>
                </a:solidFill>
              </a:rPr>
              <a:t>, </a:t>
            </a:r>
            <a:r>
              <a:rPr lang="tr-TR" sz="1800" dirty="0" err="1">
                <a:solidFill>
                  <a:schemeClr val="tx2"/>
                </a:solidFill>
              </a:rPr>
              <a:t>working</a:t>
            </a:r>
            <a:r>
              <a:rPr lang="tr-TR" sz="1800" dirty="0">
                <a:solidFill>
                  <a:schemeClr val="tx2"/>
                </a:solidFill>
              </a:rPr>
              <a:t> hard at </a:t>
            </a:r>
            <a:r>
              <a:rPr lang="tr-TR" sz="1800" dirty="0" err="1">
                <a:solidFill>
                  <a:schemeClr val="tx2"/>
                </a:solidFill>
              </a:rPr>
              <a:t>their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writing</a:t>
            </a:r>
            <a:r>
              <a:rPr lang="tr-TR" sz="1800" dirty="0">
                <a:solidFill>
                  <a:schemeClr val="tx2"/>
                </a:solidFill>
              </a:rPr>
              <a:t>, </a:t>
            </a:r>
            <a:r>
              <a:rPr lang="tr-TR" sz="1800" dirty="0" err="1">
                <a:solidFill>
                  <a:schemeClr val="tx2"/>
                </a:solidFill>
              </a:rPr>
              <a:t>reviewing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and</a:t>
            </a:r>
            <a:r>
              <a:rPr lang="tr-TR" sz="1800" dirty="0">
                <a:solidFill>
                  <a:schemeClr val="tx2"/>
                </a:solidFill>
              </a:rPr>
              <a:t>, in </a:t>
            </a:r>
            <a:r>
              <a:rPr lang="tr-TR" sz="1800" dirty="0" err="1">
                <a:solidFill>
                  <a:schemeClr val="tx2"/>
                </a:solidFill>
              </a:rPr>
              <a:t>Lewes's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case</a:t>
            </a:r>
            <a:r>
              <a:rPr lang="tr-TR" sz="1800" dirty="0">
                <a:solidFill>
                  <a:schemeClr val="tx2"/>
                </a:solidFill>
              </a:rPr>
              <a:t>, </a:t>
            </a:r>
            <a:r>
              <a:rPr lang="tr-TR" sz="1800" dirty="0" err="1">
                <a:solidFill>
                  <a:schemeClr val="tx2"/>
                </a:solidFill>
              </a:rPr>
              <a:t>scientific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studies</a:t>
            </a:r>
            <a:r>
              <a:rPr lang="tr-TR" sz="1800" dirty="0">
                <a:solidFill>
                  <a:schemeClr val="tx2"/>
                </a:solidFill>
              </a:rPr>
              <a:t>. </a:t>
            </a:r>
          </a:p>
          <a:p>
            <a:r>
              <a:rPr lang="tr-TR" sz="1800" dirty="0" err="1">
                <a:solidFill>
                  <a:schemeClr val="tx2"/>
                </a:solidFill>
              </a:rPr>
              <a:t>Just</a:t>
            </a:r>
            <a:r>
              <a:rPr lang="tr-TR" sz="1800" dirty="0">
                <a:solidFill>
                  <a:schemeClr val="tx2"/>
                </a:solidFill>
              </a:rPr>
              <a:t> as </a:t>
            </a:r>
            <a:r>
              <a:rPr lang="tr-TR" sz="1800" dirty="0" err="1">
                <a:solidFill>
                  <a:schemeClr val="tx2"/>
                </a:solidFill>
              </a:rPr>
              <a:t>the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world</a:t>
            </a:r>
            <a:r>
              <a:rPr lang="tr-TR" sz="1800" dirty="0">
                <a:solidFill>
                  <a:schemeClr val="tx2"/>
                </a:solidFill>
              </a:rPr>
              <a:t> of </a:t>
            </a:r>
            <a:r>
              <a:rPr lang="tr-TR" sz="1800" dirty="0" err="1">
                <a:solidFill>
                  <a:schemeClr val="tx2"/>
                </a:solidFill>
              </a:rPr>
              <a:t>St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Ogg's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condemns</a:t>
            </a:r>
            <a:r>
              <a:rPr lang="tr-TR" sz="1800" dirty="0">
                <a:solidFill>
                  <a:schemeClr val="tx2"/>
                </a:solidFill>
              </a:rPr>
              <a:t> Maggie, </a:t>
            </a:r>
            <a:r>
              <a:rPr lang="tr-TR" sz="1800" dirty="0" err="1">
                <a:solidFill>
                  <a:schemeClr val="tx2"/>
                </a:solidFill>
              </a:rPr>
              <a:t>so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Victorian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morality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condemned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the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Leweses</a:t>
            </a:r>
            <a:r>
              <a:rPr lang="tr-TR" sz="1800" dirty="0">
                <a:solidFill>
                  <a:schemeClr val="tx2"/>
                </a:solidFill>
              </a:rPr>
              <a:t>, </a:t>
            </a:r>
            <a:r>
              <a:rPr lang="tr-TR" sz="1800" dirty="0" err="1">
                <a:solidFill>
                  <a:schemeClr val="tx2"/>
                </a:solidFill>
              </a:rPr>
              <a:t>and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Marian</a:t>
            </a:r>
            <a:r>
              <a:rPr lang="tr-TR" sz="1800" dirty="0">
                <a:solidFill>
                  <a:schemeClr val="tx2"/>
                </a:solidFill>
              </a:rPr>
              <a:t> had a </a:t>
            </a:r>
            <a:r>
              <a:rPr lang="tr-TR" sz="1800" dirty="0" err="1">
                <a:solidFill>
                  <a:schemeClr val="tx2"/>
                </a:solidFill>
              </a:rPr>
              <a:t>letter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which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she</a:t>
            </a:r>
            <a:r>
              <a:rPr lang="tr-TR" sz="1800" dirty="0">
                <a:solidFill>
                  <a:schemeClr val="tx2"/>
                </a:solidFill>
              </a:rPr>
              <a:t> had </a:t>
            </a:r>
            <a:r>
              <a:rPr lang="tr-TR" sz="1800" dirty="0" err="1">
                <a:solidFill>
                  <a:schemeClr val="tx2"/>
                </a:solidFill>
              </a:rPr>
              <a:t>written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to</a:t>
            </a:r>
            <a:r>
              <a:rPr lang="tr-TR" sz="1800" dirty="0">
                <a:solidFill>
                  <a:schemeClr val="tx2"/>
                </a:solidFill>
              </a:rPr>
              <a:t> her </a:t>
            </a:r>
            <a:r>
              <a:rPr lang="tr-TR" sz="1800" dirty="0" err="1">
                <a:solidFill>
                  <a:schemeClr val="tx2"/>
                </a:solidFill>
              </a:rPr>
              <a:t>brother</a:t>
            </a:r>
            <a:r>
              <a:rPr lang="tr-TR" sz="1800" dirty="0">
                <a:solidFill>
                  <a:schemeClr val="tx2"/>
                </a:solidFill>
              </a:rPr>
              <a:t> Isaac </a:t>
            </a:r>
            <a:r>
              <a:rPr lang="tr-TR" sz="1800" dirty="0" err="1">
                <a:solidFill>
                  <a:schemeClr val="tx2"/>
                </a:solidFill>
              </a:rPr>
              <a:t>answered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by</a:t>
            </a:r>
            <a:r>
              <a:rPr lang="tr-TR" sz="1800" dirty="0">
                <a:solidFill>
                  <a:schemeClr val="tx2"/>
                </a:solidFill>
              </a:rPr>
              <a:t> his </a:t>
            </a:r>
            <a:r>
              <a:rPr lang="tr-TR" sz="1800" dirty="0" err="1">
                <a:solidFill>
                  <a:schemeClr val="tx2"/>
                </a:solidFill>
              </a:rPr>
              <a:t>solicitor</a:t>
            </a:r>
            <a:r>
              <a:rPr lang="tr-TR" sz="1800" dirty="0">
                <a:solidFill>
                  <a:schemeClr val="tx2"/>
                </a:solidFill>
              </a:rPr>
              <a:t>. </a:t>
            </a:r>
            <a:r>
              <a:rPr lang="tr-TR" sz="1800" dirty="0" err="1">
                <a:solidFill>
                  <a:schemeClr val="tx2"/>
                </a:solidFill>
              </a:rPr>
              <a:t>Their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few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close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friends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stuck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by</a:t>
            </a:r>
            <a:r>
              <a:rPr lang="tr-TR" sz="1800" dirty="0">
                <a:solidFill>
                  <a:schemeClr val="tx2"/>
                </a:solidFill>
              </a:rPr>
              <a:t> </a:t>
            </a:r>
            <a:r>
              <a:rPr lang="tr-TR" sz="1800" dirty="0" err="1">
                <a:solidFill>
                  <a:schemeClr val="tx2"/>
                </a:solidFill>
              </a:rPr>
              <a:t>them</a:t>
            </a:r>
            <a:r>
              <a:rPr lang="tr-TR" sz="1800" dirty="0">
                <a:solidFill>
                  <a:schemeClr val="tx2"/>
                </a:solidFill>
              </a:rPr>
              <a:t>.</a:t>
            </a:r>
          </a:p>
          <a:p>
            <a:pPr marL="0" indent="0">
              <a:buNone/>
            </a:pPr>
            <a:endParaRPr lang="tr-TR" sz="18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28136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5A2923F-33E4-B46E-C7C8-5B9722B18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283" y="669570"/>
            <a:ext cx="9833548" cy="1325563"/>
          </a:xfrm>
        </p:spPr>
        <p:txBody>
          <a:bodyPr anchor="b">
            <a:normAutofit/>
          </a:bodyPr>
          <a:lstStyle/>
          <a:p>
            <a:pPr algn="ctr"/>
            <a:r>
              <a:rPr lang="tr-TR" sz="3600">
                <a:solidFill>
                  <a:schemeClr val="tx2"/>
                </a:solidFill>
              </a:rPr>
              <a:t>Her </a:t>
            </a:r>
            <a:r>
              <a:rPr lang="tr-TR" sz="3600" err="1">
                <a:solidFill>
                  <a:schemeClr val="tx2"/>
                </a:solidFill>
              </a:rPr>
              <a:t>Five</a:t>
            </a:r>
            <a:r>
              <a:rPr lang="tr-TR" sz="3600">
                <a:solidFill>
                  <a:schemeClr val="tx2"/>
                </a:solidFill>
              </a:rPr>
              <a:t> </a:t>
            </a:r>
            <a:r>
              <a:rPr lang="tr-TR" sz="3600" err="1">
                <a:solidFill>
                  <a:schemeClr val="tx2"/>
                </a:solidFill>
              </a:rPr>
              <a:t>Famous</a:t>
            </a:r>
            <a:r>
              <a:rPr lang="tr-TR" sz="3600">
                <a:solidFill>
                  <a:schemeClr val="tx2"/>
                </a:solidFill>
              </a:rPr>
              <a:t> </a:t>
            </a:r>
            <a:r>
              <a:rPr lang="tr-TR" sz="3600" err="1">
                <a:solidFill>
                  <a:schemeClr val="tx2"/>
                </a:solidFill>
              </a:rPr>
              <a:t>Novels</a:t>
            </a:r>
            <a:endParaRPr lang="tr-TR" sz="360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1D4722-9449-735D-08EA-A9197A537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073" y="2601177"/>
            <a:ext cx="9833548" cy="2693976"/>
          </a:xfrm>
        </p:spPr>
        <p:txBody>
          <a:bodyPr>
            <a:normAutofit/>
          </a:bodyPr>
          <a:lstStyle/>
          <a:p>
            <a:r>
              <a:rPr lang="tr-TR" sz="1800" i="1">
                <a:solidFill>
                  <a:schemeClr val="tx2"/>
                </a:solidFill>
              </a:rPr>
              <a:t>Adam Bede </a:t>
            </a:r>
            <a:r>
              <a:rPr lang="tr-TR" sz="1800">
                <a:solidFill>
                  <a:schemeClr val="tx2"/>
                </a:solidFill>
              </a:rPr>
              <a:t>(1859)</a:t>
            </a:r>
          </a:p>
          <a:p>
            <a:r>
              <a:rPr lang="tr-TR" sz="1800" i="1" err="1">
                <a:solidFill>
                  <a:schemeClr val="tx2"/>
                </a:solidFill>
              </a:rPr>
              <a:t>The</a:t>
            </a:r>
            <a:r>
              <a:rPr lang="tr-TR" sz="1800" i="1">
                <a:solidFill>
                  <a:schemeClr val="tx2"/>
                </a:solidFill>
              </a:rPr>
              <a:t> </a:t>
            </a:r>
            <a:r>
              <a:rPr lang="tr-TR" sz="1800" i="1" err="1">
                <a:solidFill>
                  <a:schemeClr val="tx2"/>
                </a:solidFill>
              </a:rPr>
              <a:t>Mill</a:t>
            </a:r>
            <a:r>
              <a:rPr lang="tr-TR" sz="1800" i="1">
                <a:solidFill>
                  <a:schemeClr val="tx2"/>
                </a:solidFill>
              </a:rPr>
              <a:t> on </a:t>
            </a:r>
            <a:r>
              <a:rPr lang="tr-TR" sz="1800" i="1" err="1">
                <a:solidFill>
                  <a:schemeClr val="tx2"/>
                </a:solidFill>
              </a:rPr>
              <a:t>the</a:t>
            </a:r>
            <a:r>
              <a:rPr lang="tr-TR" sz="1800" i="1">
                <a:solidFill>
                  <a:schemeClr val="tx2"/>
                </a:solidFill>
              </a:rPr>
              <a:t> </a:t>
            </a:r>
            <a:r>
              <a:rPr lang="tr-TR" sz="1800" i="1" err="1">
                <a:solidFill>
                  <a:schemeClr val="tx2"/>
                </a:solidFill>
              </a:rPr>
              <a:t>Floss</a:t>
            </a:r>
            <a:r>
              <a:rPr lang="tr-TR" sz="1800" i="1">
                <a:solidFill>
                  <a:schemeClr val="tx2"/>
                </a:solidFill>
              </a:rPr>
              <a:t> </a:t>
            </a:r>
            <a:r>
              <a:rPr lang="tr-TR" sz="1800">
                <a:solidFill>
                  <a:schemeClr val="tx2"/>
                </a:solidFill>
              </a:rPr>
              <a:t>(1860)</a:t>
            </a:r>
          </a:p>
          <a:p>
            <a:r>
              <a:rPr lang="tr-TR" sz="1800" i="1" err="1">
                <a:solidFill>
                  <a:schemeClr val="tx2"/>
                </a:solidFill>
              </a:rPr>
              <a:t>Silas</a:t>
            </a:r>
            <a:r>
              <a:rPr lang="tr-TR" sz="1800" i="1">
                <a:solidFill>
                  <a:schemeClr val="tx2"/>
                </a:solidFill>
              </a:rPr>
              <a:t> </a:t>
            </a:r>
            <a:r>
              <a:rPr lang="tr-TR" sz="1800" i="1" err="1">
                <a:solidFill>
                  <a:schemeClr val="tx2"/>
                </a:solidFill>
              </a:rPr>
              <a:t>Marner</a:t>
            </a:r>
            <a:r>
              <a:rPr lang="tr-TR" sz="1800" i="1">
                <a:solidFill>
                  <a:schemeClr val="tx2"/>
                </a:solidFill>
              </a:rPr>
              <a:t> </a:t>
            </a:r>
            <a:r>
              <a:rPr lang="tr-TR" sz="1800">
                <a:solidFill>
                  <a:schemeClr val="tx2"/>
                </a:solidFill>
              </a:rPr>
              <a:t>(1861)</a:t>
            </a:r>
          </a:p>
          <a:p>
            <a:r>
              <a:rPr lang="tr-TR" sz="1800" i="1" err="1">
                <a:solidFill>
                  <a:schemeClr val="tx2"/>
                </a:solidFill>
              </a:rPr>
              <a:t>Middlemarch</a:t>
            </a:r>
            <a:r>
              <a:rPr lang="tr-TR" sz="1800" i="1">
                <a:solidFill>
                  <a:schemeClr val="tx2"/>
                </a:solidFill>
              </a:rPr>
              <a:t> </a:t>
            </a:r>
            <a:r>
              <a:rPr lang="tr-TR" sz="1800">
                <a:solidFill>
                  <a:schemeClr val="tx2"/>
                </a:solidFill>
              </a:rPr>
              <a:t>(1871-72)</a:t>
            </a:r>
          </a:p>
          <a:p>
            <a:r>
              <a:rPr lang="tr-TR" sz="1800" i="1">
                <a:solidFill>
                  <a:schemeClr val="tx2"/>
                </a:solidFill>
              </a:rPr>
              <a:t>Daniel </a:t>
            </a:r>
            <a:r>
              <a:rPr lang="tr-TR" sz="1800" i="1" err="1">
                <a:solidFill>
                  <a:schemeClr val="tx2"/>
                </a:solidFill>
              </a:rPr>
              <a:t>Deronda</a:t>
            </a:r>
            <a:r>
              <a:rPr lang="tr-TR" sz="1800" i="1">
                <a:solidFill>
                  <a:schemeClr val="tx2"/>
                </a:solidFill>
              </a:rPr>
              <a:t> </a:t>
            </a:r>
            <a:r>
              <a:rPr lang="tr-TR" sz="1800">
                <a:solidFill>
                  <a:schemeClr val="tx2"/>
                </a:solidFill>
              </a:rPr>
              <a:t>(1876)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7537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CF4E06-A097-94B2-7C54-043630F9D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/>
              <a:t>Two </a:t>
            </a:r>
            <a:r>
              <a:rPr lang="tr-TR" err="1"/>
              <a:t>major</a:t>
            </a:r>
            <a:r>
              <a:rPr lang="tr-TR"/>
              <a:t> </a:t>
            </a:r>
            <a:r>
              <a:rPr lang="tr-TR" err="1"/>
              <a:t>aspects</a:t>
            </a:r>
            <a:r>
              <a:rPr lang="tr-TR"/>
              <a:t> of her </a:t>
            </a:r>
            <a:r>
              <a:rPr lang="tr-TR" err="1"/>
              <a:t>litery</a:t>
            </a:r>
            <a:r>
              <a:rPr lang="tr-TR"/>
              <a:t> </a:t>
            </a:r>
            <a:r>
              <a:rPr lang="tr-TR" err="1"/>
              <a:t>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AD4EE11-E7AD-184C-B99B-FC721E1C36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b="1" dirty="0" err="1"/>
              <a:t>Psychological</a:t>
            </a:r>
            <a:r>
              <a:rPr lang="tr-TR" b="1" dirty="0"/>
              <a:t> </a:t>
            </a:r>
            <a:r>
              <a:rPr lang="tr-TR" b="1" dirty="0" err="1"/>
              <a:t>Realism</a:t>
            </a:r>
            <a:r>
              <a:rPr lang="tr-TR" b="1" dirty="0"/>
              <a:t> </a:t>
            </a:r>
          </a:p>
          <a:p>
            <a:r>
              <a:rPr lang="tr-TR" dirty="0" err="1"/>
              <a:t>It</a:t>
            </a:r>
            <a:r>
              <a:rPr lang="tr-TR" dirty="0"/>
              <a:t> is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photographic</a:t>
            </a:r>
            <a:r>
              <a:rPr lang="tr-TR" dirty="0"/>
              <a:t> </a:t>
            </a:r>
            <a:r>
              <a:rPr lang="tr-TR" dirty="0" err="1"/>
              <a:t>realism</a:t>
            </a:r>
            <a:r>
              <a:rPr lang="tr-TR" dirty="0"/>
              <a:t> (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focus</a:t>
            </a:r>
            <a:r>
              <a:rPr lang="tr-TR" dirty="0"/>
              <a:t> </a:t>
            </a:r>
            <a:r>
              <a:rPr lang="tr-TR" dirty="0" err="1"/>
              <a:t>lies</a:t>
            </a:r>
            <a:r>
              <a:rPr lang="tr-TR" dirty="0"/>
              <a:t> on </a:t>
            </a:r>
            <a:r>
              <a:rPr lang="tr-TR" dirty="0" err="1"/>
              <a:t>events</a:t>
            </a:r>
            <a:r>
              <a:rPr lang="tr-TR" dirty="0"/>
              <a:t> </a:t>
            </a:r>
            <a:r>
              <a:rPr lang="tr-TR" dirty="0" err="1"/>
              <a:t>rather</a:t>
            </a:r>
            <a:r>
              <a:rPr lang="tr-TR" dirty="0"/>
              <a:t>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characters</a:t>
            </a:r>
            <a:r>
              <a:rPr lang="tr-TR" dirty="0"/>
              <a:t>.)</a:t>
            </a:r>
          </a:p>
          <a:p>
            <a:r>
              <a:rPr lang="tr-TR" dirty="0"/>
              <a:t>A </a:t>
            </a:r>
            <a:r>
              <a:rPr lang="tr-TR" dirty="0" err="1"/>
              <a:t>novel</a:t>
            </a:r>
            <a:r>
              <a:rPr lang="tr-TR" dirty="0"/>
              <a:t> is an «</a:t>
            </a:r>
            <a:r>
              <a:rPr lang="tr-TR" dirty="0" err="1"/>
              <a:t>impression</a:t>
            </a:r>
            <a:r>
              <a:rPr lang="tr-TR" dirty="0"/>
              <a:t> of life»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author’s</a:t>
            </a:r>
            <a:r>
              <a:rPr lang="tr-TR" dirty="0"/>
              <a:t> </a:t>
            </a:r>
            <a:r>
              <a:rPr lang="tr-TR" dirty="0" err="1"/>
              <a:t>mind</a:t>
            </a:r>
            <a:r>
              <a:rPr lang="tr-TR" dirty="0"/>
              <a:t>,</a:t>
            </a:r>
          </a:p>
          <a:p>
            <a:r>
              <a:rPr lang="tr-TR" dirty="0" err="1"/>
              <a:t>Novels</a:t>
            </a:r>
            <a:r>
              <a:rPr lang="tr-TR" dirty="0"/>
              <a:t> in </a:t>
            </a:r>
            <a:r>
              <a:rPr lang="tr-TR" dirty="0" err="1"/>
              <a:t>which</a:t>
            </a:r>
            <a:r>
              <a:rPr lang="tr-TR" dirty="0"/>
              <a:t> “</a:t>
            </a:r>
            <a:r>
              <a:rPr lang="tr-TR" dirty="0" err="1"/>
              <a:t>psychological</a:t>
            </a:r>
            <a:r>
              <a:rPr lang="tr-TR" dirty="0"/>
              <a:t> </a:t>
            </a:r>
            <a:r>
              <a:rPr lang="tr-TR" dirty="0" err="1"/>
              <a:t>realism</a:t>
            </a:r>
            <a:r>
              <a:rPr lang="tr-TR" dirty="0"/>
              <a:t> </a:t>
            </a:r>
            <a:r>
              <a:rPr lang="tr-TR" dirty="0" err="1"/>
              <a:t>predominates</a:t>
            </a:r>
            <a:r>
              <a:rPr lang="tr-TR" dirty="0"/>
              <a:t> </a:t>
            </a:r>
            <a:r>
              <a:rPr lang="tr-TR" dirty="0" err="1"/>
              <a:t>tend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present</a:t>
            </a:r>
            <a:r>
              <a:rPr lang="tr-TR" dirty="0"/>
              <a:t> </a:t>
            </a:r>
            <a:r>
              <a:rPr lang="tr-TR" dirty="0" err="1"/>
              <a:t>society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point</a:t>
            </a:r>
            <a:r>
              <a:rPr lang="tr-TR" dirty="0"/>
              <a:t> of </a:t>
            </a:r>
            <a:r>
              <a:rPr lang="tr-TR" dirty="0" err="1"/>
              <a:t>view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individual</a:t>
            </a:r>
            <a:r>
              <a:rPr lang="tr-TR" dirty="0"/>
              <a:t>; </a:t>
            </a:r>
            <a:r>
              <a:rPr lang="tr-TR" dirty="0" err="1"/>
              <a:t>novels</a:t>
            </a:r>
            <a:r>
              <a:rPr lang="tr-TR" dirty="0"/>
              <a:t> of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realism</a:t>
            </a:r>
            <a:r>
              <a:rPr lang="tr-TR" dirty="0"/>
              <a:t> </a:t>
            </a:r>
            <a:r>
              <a:rPr lang="tr-TR" dirty="0" err="1"/>
              <a:t>often</a:t>
            </a:r>
            <a:r>
              <a:rPr lang="tr-TR" dirty="0"/>
              <a:t> </a:t>
            </a:r>
            <a:r>
              <a:rPr lang="tr-TR" dirty="0" err="1"/>
              <a:t>take</a:t>
            </a:r>
            <a:r>
              <a:rPr lang="tr-TR" dirty="0"/>
              <a:t> a </a:t>
            </a:r>
            <a:r>
              <a:rPr lang="tr-TR" dirty="0" err="1"/>
              <a:t>sociological</a:t>
            </a:r>
            <a:r>
              <a:rPr lang="tr-TR" dirty="0"/>
              <a:t> </a:t>
            </a:r>
            <a:r>
              <a:rPr lang="tr-TR" dirty="0" err="1"/>
              <a:t>rather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a </a:t>
            </a:r>
            <a:r>
              <a:rPr lang="tr-TR" dirty="0" err="1"/>
              <a:t>psychological</a:t>
            </a:r>
            <a:r>
              <a:rPr lang="tr-TR" dirty="0"/>
              <a:t> </a:t>
            </a:r>
            <a:r>
              <a:rPr lang="tr-TR" dirty="0" err="1"/>
              <a:t>view</a:t>
            </a:r>
            <a:r>
              <a:rPr lang="tr-TR" dirty="0"/>
              <a:t> of </a:t>
            </a:r>
            <a:r>
              <a:rPr lang="tr-TR" dirty="0" err="1"/>
              <a:t>character</a:t>
            </a:r>
            <a:r>
              <a:rPr lang="tr-TR" dirty="0"/>
              <a:t>” (Paris, </a:t>
            </a:r>
            <a:r>
              <a:rPr lang="tr-TR" dirty="0" err="1"/>
              <a:t>Psychological</a:t>
            </a:r>
            <a:r>
              <a:rPr lang="tr-TR" dirty="0"/>
              <a:t> 8).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</a:t>
            </a:r>
            <a:r>
              <a:rPr lang="tr-TR" dirty="0" err="1"/>
              <a:t>works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“</a:t>
            </a:r>
            <a:r>
              <a:rPr lang="tr-TR" dirty="0" err="1"/>
              <a:t>inner</a:t>
            </a:r>
            <a:r>
              <a:rPr lang="tr-TR" dirty="0"/>
              <a:t> </a:t>
            </a:r>
            <a:r>
              <a:rPr lang="tr-TR" dirty="0" err="1"/>
              <a:t>upheavals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characters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shown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light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attitude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ongoing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” (</a:t>
            </a:r>
            <a:r>
              <a:rPr lang="tr-TR" dirty="0" err="1"/>
              <a:t>Novikov</a:t>
            </a:r>
            <a:r>
              <a:rPr lang="tr-TR" dirty="0"/>
              <a:t>):</a:t>
            </a:r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5A3E3DC-AF86-2D87-B330-808BF7F9B9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b="1" dirty="0"/>
              <a:t>Moral </a:t>
            </a:r>
            <a:r>
              <a:rPr lang="tr-TR" b="1" dirty="0" err="1"/>
              <a:t>Teaching</a:t>
            </a:r>
            <a:endParaRPr lang="tr-TR" b="1" dirty="0"/>
          </a:p>
          <a:p>
            <a:pPr marL="0" indent="0">
              <a:buNone/>
            </a:pPr>
            <a:r>
              <a:rPr lang="tr-TR" dirty="0" err="1">
                <a:solidFill>
                  <a:srgbClr val="212529"/>
                </a:solidFill>
                <a:latin typeface="Open Sans" panose="020B0606030504020204" pitchFamily="34" charset="0"/>
              </a:rPr>
              <a:t>Preacher</a:t>
            </a:r>
            <a:r>
              <a:rPr lang="tr-TR" dirty="0">
                <a:solidFill>
                  <a:srgbClr val="212529"/>
                </a:solidFill>
                <a:latin typeface="Open Sans" panose="020B0606030504020204" pitchFamily="34" charset="0"/>
              </a:rPr>
              <a:t> of 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her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own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version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of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morality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everything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she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wrote</a:t>
            </a:r>
            <a:r>
              <a:rPr lang="tr-TR" dirty="0" err="1">
                <a:solidFill>
                  <a:srgbClr val="212529"/>
                </a:solidFill>
                <a:latin typeface="Open Sans" panose="020B0606030504020204" pitchFamily="34" charset="0"/>
              </a:rPr>
              <a:t>ç</a:t>
            </a:r>
            <a:endParaRPr lang="tr-TR" dirty="0">
              <a:solidFill>
                <a:srgbClr val="212529"/>
              </a:solidFill>
              <a:latin typeface="Open Sans" panose="020B0606030504020204" pitchFamily="34" charset="0"/>
            </a:endParaRPr>
          </a:p>
          <a:p>
            <a:pPr marL="0" indent="0">
              <a:buNone/>
            </a:pP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She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is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concerned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about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the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>
                <a:solidFill>
                  <a:srgbClr val="212529"/>
                </a:solidFill>
                <a:effectLst/>
                <a:highlight>
                  <a:srgbClr val="00FF00"/>
                </a:highlight>
                <a:latin typeface="Open Sans" panose="020B0606030504020204" pitchFamily="34" charset="0"/>
              </a:rPr>
              <a:t>moral </a:t>
            </a:r>
            <a:r>
              <a:rPr lang="tr-TR" b="0" i="0" dirty="0" err="1">
                <a:solidFill>
                  <a:srgbClr val="212529"/>
                </a:solidFill>
                <a:effectLst/>
                <a:highlight>
                  <a:srgbClr val="00FF00"/>
                </a:highlight>
                <a:latin typeface="Open Sans" panose="020B0606030504020204" pitchFamily="34" charset="0"/>
              </a:rPr>
              <a:t>growth</a:t>
            </a:r>
            <a:r>
              <a:rPr lang="tr-TR" b="0" i="0" dirty="0">
                <a:solidFill>
                  <a:srgbClr val="212529"/>
                </a:solidFill>
                <a:effectLst/>
                <a:highlight>
                  <a:srgbClr val="00FF00"/>
                </a:highlight>
                <a:latin typeface="Open Sans" panose="020B0606030504020204" pitchFamily="34" charset="0"/>
              </a:rPr>
              <a:t> of her </a:t>
            </a:r>
            <a:r>
              <a:rPr lang="tr-TR" b="0" i="0" dirty="0" err="1">
                <a:solidFill>
                  <a:srgbClr val="212529"/>
                </a:solidFill>
                <a:effectLst/>
                <a:highlight>
                  <a:srgbClr val="00FF00"/>
                </a:highlight>
                <a:latin typeface="Open Sans" panose="020B0606030504020204" pitchFamily="34" charset="0"/>
              </a:rPr>
              <a:t>characters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This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is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only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one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of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the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many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compelling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contradictions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in her life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and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in her </a:t>
            </a:r>
            <a:r>
              <a:rPr lang="tr-TR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artistry</a:t>
            </a:r>
            <a:r>
              <a:rPr lang="tr-TR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indent="0">
              <a:buNone/>
            </a:pPr>
            <a:r>
              <a:rPr lang="tr-TR" dirty="0" err="1">
                <a:solidFill>
                  <a:srgbClr val="212529"/>
                </a:solidFill>
                <a:latin typeface="Open Sans" panose="020B0606030504020204" pitchFamily="34" charset="0"/>
              </a:rPr>
              <a:t>She</a:t>
            </a:r>
            <a:r>
              <a:rPr lang="tr-TR" dirty="0">
                <a:solidFill>
                  <a:srgbClr val="212529"/>
                </a:solidFill>
                <a:latin typeface="Open Sans" panose="020B0606030504020204" pitchFamily="34" charset="0"/>
              </a:rPr>
              <a:t> </a:t>
            </a:r>
            <a:r>
              <a:rPr lang="tr-TR" dirty="0" err="1">
                <a:solidFill>
                  <a:srgbClr val="212529"/>
                </a:solidFill>
                <a:latin typeface="Open Sans" panose="020B0606030504020204" pitchFamily="34" charset="0"/>
              </a:rPr>
              <a:t>accuses</a:t>
            </a:r>
            <a:r>
              <a:rPr lang="tr-TR" dirty="0">
                <a:solidFill>
                  <a:srgbClr val="212529"/>
                </a:solidFill>
                <a:latin typeface="Open Sans" panose="020B0606030504020204" pitchFamily="34" charset="0"/>
              </a:rPr>
              <a:t> </a:t>
            </a:r>
            <a:r>
              <a:rPr lang="tr-TR" dirty="0" err="1">
                <a:solidFill>
                  <a:srgbClr val="212529"/>
                </a:solidFill>
                <a:latin typeface="Open Sans" panose="020B0606030504020204" pitchFamily="34" charset="0"/>
              </a:rPr>
              <a:t>the</a:t>
            </a:r>
            <a:r>
              <a:rPr lang="tr-TR" dirty="0">
                <a:solidFill>
                  <a:srgbClr val="212529"/>
                </a:solidFill>
                <a:latin typeface="Open Sans" panose="020B0606030504020204" pitchFamily="34" charset="0"/>
              </a:rPr>
              <a:t> </a:t>
            </a:r>
            <a:r>
              <a:rPr lang="tr-TR" dirty="0" err="1">
                <a:solidFill>
                  <a:srgbClr val="212529"/>
                </a:solidFill>
                <a:latin typeface="Open Sans" panose="020B0606030504020204" pitchFamily="34" charset="0"/>
              </a:rPr>
              <a:t>dominance</a:t>
            </a:r>
            <a:r>
              <a:rPr lang="tr-TR" dirty="0">
                <a:solidFill>
                  <a:srgbClr val="212529"/>
                </a:solidFill>
                <a:latin typeface="Open Sans" panose="020B0606030504020204" pitchFamily="34" charset="0"/>
              </a:rPr>
              <a:t> of </a:t>
            </a:r>
            <a:r>
              <a:rPr lang="tr-TR" dirty="0" err="1">
                <a:solidFill>
                  <a:srgbClr val="212529"/>
                </a:solidFill>
                <a:latin typeface="Open Sans" panose="020B0606030504020204" pitchFamily="34" charset="0"/>
              </a:rPr>
              <a:t>the</a:t>
            </a:r>
            <a:r>
              <a:rPr lang="tr-TR" dirty="0">
                <a:solidFill>
                  <a:srgbClr val="212529"/>
                </a:solidFill>
                <a:latin typeface="Open Sans" panose="020B0606030504020204" pitchFamily="34" charset="0"/>
              </a:rPr>
              <a:t> self-</a:t>
            </a:r>
            <a:r>
              <a:rPr lang="tr-TR" dirty="0" err="1">
                <a:solidFill>
                  <a:srgbClr val="212529"/>
                </a:solidFill>
                <a:latin typeface="Open Sans" panose="020B0606030504020204" pitchFamily="34" charset="0"/>
              </a:rPr>
              <a:t>recklessness</a:t>
            </a:r>
            <a:r>
              <a:rPr lang="tr-TR" dirty="0">
                <a:solidFill>
                  <a:srgbClr val="212529"/>
                </a:solidFill>
                <a:latin typeface="Open Sans" panose="020B0606030504020204" pitchFamily="34" charset="0"/>
              </a:rPr>
              <a:t>, </a:t>
            </a:r>
            <a:r>
              <a:rPr lang="tr-TR" dirty="0" err="1">
                <a:solidFill>
                  <a:srgbClr val="212529"/>
                </a:solidFill>
                <a:latin typeface="Open Sans" panose="020B0606030504020204" pitchFamily="34" charset="0"/>
              </a:rPr>
              <a:t>loose</a:t>
            </a:r>
            <a:r>
              <a:rPr lang="tr-TR" dirty="0">
                <a:solidFill>
                  <a:srgbClr val="212529"/>
                </a:solidFill>
                <a:latin typeface="Open Sans" panose="020B0606030504020204" pitchFamily="34" charset="0"/>
              </a:rPr>
              <a:t> </a:t>
            </a:r>
            <a:r>
              <a:rPr lang="tr-TR" dirty="0" err="1">
                <a:solidFill>
                  <a:srgbClr val="212529"/>
                </a:solidFill>
                <a:latin typeface="Open Sans" panose="020B0606030504020204" pitchFamily="34" charset="0"/>
              </a:rPr>
              <a:t>living</a:t>
            </a:r>
            <a:endParaRPr lang="tr-TR" b="0" i="0" dirty="0">
              <a:solidFill>
                <a:srgbClr val="212529"/>
              </a:solidFill>
              <a:effectLst/>
              <a:latin typeface="Open Sans" panose="020B0606030504020204" pitchFamily="34" charset="0"/>
            </a:endParaRPr>
          </a:p>
          <a:p>
            <a:pPr marL="0" indent="0">
              <a:buNone/>
            </a:pP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writer</a:t>
            </a:r>
            <a:r>
              <a:rPr lang="tr-TR" dirty="0"/>
              <a:t> is </a:t>
            </a:r>
            <a:r>
              <a:rPr lang="tr-TR" dirty="0" err="1"/>
              <a:t>concerned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question</a:t>
            </a:r>
            <a:r>
              <a:rPr lang="tr-TR" dirty="0"/>
              <a:t> of a </a:t>
            </a:r>
            <a:r>
              <a:rPr lang="tr-TR" dirty="0" err="1"/>
              <a:t>character’s</a:t>
            </a:r>
            <a:r>
              <a:rPr lang="tr-TR" dirty="0"/>
              <a:t> </a:t>
            </a:r>
            <a:r>
              <a:rPr lang="tr-TR" dirty="0" err="1"/>
              <a:t>responsibility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his </a:t>
            </a:r>
            <a:r>
              <a:rPr lang="tr-TR" dirty="0" err="1"/>
              <a:t>actions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his </a:t>
            </a:r>
            <a:r>
              <a:rPr lang="tr-TR" dirty="0" err="1"/>
              <a:t>choice</a:t>
            </a:r>
            <a:r>
              <a:rPr lang="tr-TR" dirty="0"/>
              <a:t> of his </a:t>
            </a:r>
            <a:r>
              <a:rPr lang="tr-TR" dirty="0" err="1"/>
              <a:t>place</a:t>
            </a:r>
            <a:r>
              <a:rPr lang="tr-TR" dirty="0"/>
              <a:t> in life (</a:t>
            </a:r>
            <a:r>
              <a:rPr lang="tr-TR" dirty="0" err="1"/>
              <a:t>love</a:t>
            </a:r>
            <a:r>
              <a:rPr lang="tr-TR" dirty="0"/>
              <a:t> </a:t>
            </a:r>
            <a:r>
              <a:rPr lang="tr-TR" dirty="0" err="1"/>
              <a:t>vs</a:t>
            </a:r>
            <a:r>
              <a:rPr lang="tr-TR" dirty="0"/>
              <a:t> </a:t>
            </a:r>
            <a:r>
              <a:rPr lang="tr-TR" dirty="0" err="1"/>
              <a:t>duty</a:t>
            </a:r>
            <a:r>
              <a:rPr lang="tr-TR" dirty="0"/>
              <a:t>)</a:t>
            </a:r>
          </a:p>
          <a:p>
            <a:pPr marL="0" indent="0">
              <a:buNone/>
            </a:pP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She focuses on empathy, personal responsibility, and the importance of love and connection in human life</a:t>
            </a:r>
            <a:r>
              <a:rPr lang="tr-TR" dirty="0">
                <a:effectLst/>
              </a:rPr>
              <a:t> </a:t>
            </a:r>
            <a:endParaRPr lang="tr-TR" b="0" i="0" dirty="0">
              <a:solidFill>
                <a:srgbClr val="212529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897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D74095-B7D5-C01C-57CA-BC0DA00984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602686" cy="4351338"/>
          </a:xfrm>
        </p:spPr>
        <p:txBody>
          <a:bodyPr>
            <a:normAutofit fontScale="62500" lnSpcReduction="20000"/>
          </a:bodyPr>
          <a:lstStyle/>
          <a:p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mother</a:t>
            </a:r>
            <a:r>
              <a:rPr lang="tr-TR" dirty="0"/>
              <a:t> </a:t>
            </a:r>
            <a:r>
              <a:rPr lang="tr-TR" dirty="0" err="1"/>
              <a:t>came</a:t>
            </a:r>
            <a:r>
              <a:rPr lang="tr-TR" dirty="0"/>
              <a:t> in </a:t>
            </a:r>
            <a:r>
              <a:rPr lang="tr-TR" dirty="0" err="1"/>
              <a:t>now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Maggie </a:t>
            </a:r>
            <a:r>
              <a:rPr lang="tr-TR" dirty="0" err="1"/>
              <a:t>rushed</a:t>
            </a:r>
            <a:r>
              <a:rPr lang="tr-TR" dirty="0"/>
              <a:t> </a:t>
            </a:r>
            <a:r>
              <a:rPr lang="tr-TR" dirty="0" err="1"/>
              <a:t>away</a:t>
            </a:r>
            <a:r>
              <a:rPr lang="tr-TR" dirty="0"/>
              <a:t>, </a:t>
            </a:r>
            <a:r>
              <a:rPr lang="tr-TR" dirty="0" err="1"/>
              <a:t>that</a:t>
            </a:r>
            <a:r>
              <a:rPr lang="tr-TR" dirty="0"/>
              <a:t> her </a:t>
            </a:r>
            <a:r>
              <a:rPr lang="tr-TR" dirty="0" err="1"/>
              <a:t>burst</a:t>
            </a:r>
            <a:r>
              <a:rPr lang="tr-TR" dirty="0"/>
              <a:t> of </a:t>
            </a:r>
            <a:r>
              <a:rPr lang="tr-TR" dirty="0" err="1"/>
              <a:t>tears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felt</a:t>
            </a:r>
            <a:r>
              <a:rPr lang="tr-TR" dirty="0"/>
              <a:t>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come</a:t>
            </a:r>
            <a:r>
              <a:rPr lang="tr-TR" dirty="0"/>
              <a:t>, </a:t>
            </a:r>
            <a:r>
              <a:rPr lang="tr-TR" dirty="0" err="1"/>
              <a:t>might</a:t>
            </a:r>
            <a:r>
              <a:rPr lang="tr-TR" dirty="0"/>
              <a:t> not </a:t>
            </a:r>
            <a:r>
              <a:rPr lang="tr-TR" dirty="0" err="1"/>
              <a:t>happen</a:t>
            </a:r>
            <a:r>
              <a:rPr lang="tr-TR" dirty="0"/>
              <a:t> </a:t>
            </a:r>
            <a:r>
              <a:rPr lang="tr-TR" dirty="0" err="1"/>
              <a:t>till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safe</a:t>
            </a:r>
            <a:r>
              <a:rPr lang="tr-TR" dirty="0"/>
              <a:t> </a:t>
            </a:r>
            <a:r>
              <a:rPr lang="tr-TR" dirty="0" err="1"/>
              <a:t>upstairs</a:t>
            </a:r>
            <a:r>
              <a:rPr lang="tr-TR" dirty="0"/>
              <a:t>. They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very</a:t>
            </a:r>
            <a:r>
              <a:rPr lang="tr-TR" dirty="0"/>
              <a:t> bitter </a:t>
            </a:r>
            <a:r>
              <a:rPr lang="tr-TR" dirty="0" err="1"/>
              <a:t>tears</a:t>
            </a:r>
            <a:r>
              <a:rPr lang="tr-TR" dirty="0"/>
              <a:t>: </a:t>
            </a:r>
            <a:r>
              <a:rPr lang="tr-TR" dirty="0" err="1">
                <a:highlight>
                  <a:srgbClr val="FFFF00"/>
                </a:highlight>
              </a:rPr>
              <a:t>everybody</a:t>
            </a:r>
            <a:r>
              <a:rPr lang="tr-TR" dirty="0">
                <a:highlight>
                  <a:srgbClr val="FFFF00"/>
                </a:highlight>
              </a:rPr>
              <a:t> in </a:t>
            </a:r>
            <a:r>
              <a:rPr lang="tr-TR" dirty="0" err="1">
                <a:highlight>
                  <a:srgbClr val="FFFF00"/>
                </a:highlight>
              </a:rPr>
              <a:t>the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world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seemed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so</a:t>
            </a:r>
            <a:r>
              <a:rPr lang="tr-TR" dirty="0">
                <a:highlight>
                  <a:srgbClr val="FFFF00"/>
                </a:highlight>
              </a:rPr>
              <a:t> hard </a:t>
            </a:r>
            <a:r>
              <a:rPr lang="tr-TR" dirty="0" err="1">
                <a:highlight>
                  <a:srgbClr val="FFFF00"/>
                </a:highlight>
              </a:rPr>
              <a:t>and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unkind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to</a:t>
            </a:r>
            <a:r>
              <a:rPr lang="tr-TR" dirty="0">
                <a:highlight>
                  <a:srgbClr val="FFFF00"/>
                </a:highlight>
              </a:rPr>
              <a:t> Maggie: </a:t>
            </a:r>
            <a:r>
              <a:rPr lang="tr-TR" dirty="0" err="1">
                <a:highlight>
                  <a:srgbClr val="FFFF00"/>
                </a:highlight>
              </a:rPr>
              <a:t>there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was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no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indulgence</a:t>
            </a:r>
            <a:r>
              <a:rPr lang="tr-TR" dirty="0">
                <a:highlight>
                  <a:srgbClr val="FFFF00"/>
                </a:highlight>
              </a:rPr>
              <a:t>, </a:t>
            </a:r>
            <a:r>
              <a:rPr lang="tr-TR" dirty="0" err="1">
                <a:highlight>
                  <a:srgbClr val="FFFF00"/>
                </a:highlight>
              </a:rPr>
              <a:t>no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fondness</a:t>
            </a:r>
            <a:r>
              <a:rPr lang="tr-TR" dirty="0">
                <a:highlight>
                  <a:srgbClr val="FFFF00"/>
                </a:highlight>
              </a:rPr>
              <a:t>, </a:t>
            </a:r>
            <a:r>
              <a:rPr lang="tr-TR" dirty="0" err="1">
                <a:highlight>
                  <a:srgbClr val="FFFF00"/>
                </a:highlight>
              </a:rPr>
              <a:t>such</a:t>
            </a:r>
            <a:r>
              <a:rPr lang="tr-TR" dirty="0">
                <a:highlight>
                  <a:srgbClr val="FFFF00"/>
                </a:highlight>
              </a:rPr>
              <a:t> as </a:t>
            </a:r>
            <a:r>
              <a:rPr lang="tr-TR" dirty="0" err="1">
                <a:highlight>
                  <a:srgbClr val="FFFF00"/>
                </a:highlight>
              </a:rPr>
              <a:t>she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imagined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when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she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fashioned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the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world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afresh</a:t>
            </a:r>
            <a:r>
              <a:rPr lang="tr-TR" dirty="0">
                <a:highlight>
                  <a:srgbClr val="FFFF00"/>
                </a:highlight>
              </a:rPr>
              <a:t> in her </a:t>
            </a:r>
            <a:r>
              <a:rPr lang="tr-TR" dirty="0" err="1">
                <a:highlight>
                  <a:srgbClr val="FFFF00"/>
                </a:highlight>
              </a:rPr>
              <a:t>own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thoughts</a:t>
            </a:r>
            <a:r>
              <a:rPr lang="tr-TR" dirty="0"/>
              <a:t>.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books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always</a:t>
            </a:r>
            <a:r>
              <a:rPr lang="tr-TR" dirty="0"/>
              <a:t> </a:t>
            </a:r>
            <a:r>
              <a:rPr lang="tr-TR" dirty="0" err="1"/>
              <a:t>agreeable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tender,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delighted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do </a:t>
            </a:r>
            <a:r>
              <a:rPr lang="tr-TR" dirty="0" err="1"/>
              <a:t>things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made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happy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not </a:t>
            </a:r>
            <a:r>
              <a:rPr lang="tr-TR" dirty="0" err="1"/>
              <a:t>show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kindness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finding</a:t>
            </a:r>
            <a:r>
              <a:rPr lang="tr-TR" dirty="0"/>
              <a:t> </a:t>
            </a:r>
            <a:r>
              <a:rPr lang="tr-TR" dirty="0" err="1"/>
              <a:t>fault</a:t>
            </a:r>
            <a:r>
              <a:rPr lang="tr-TR" dirty="0"/>
              <a:t>. </a:t>
            </a:r>
            <a:r>
              <a:rPr lang="tr-TR" dirty="0" err="1">
                <a:highlight>
                  <a:srgbClr val="00FF00"/>
                </a:highlight>
              </a:rPr>
              <a:t>The</a:t>
            </a:r>
            <a:r>
              <a:rPr lang="tr-TR" dirty="0">
                <a:highlight>
                  <a:srgbClr val="00FF00"/>
                </a:highlight>
              </a:rPr>
              <a:t> </a:t>
            </a:r>
            <a:r>
              <a:rPr lang="tr-TR" dirty="0" err="1">
                <a:highlight>
                  <a:srgbClr val="00FF00"/>
                </a:highlight>
              </a:rPr>
              <a:t>world</a:t>
            </a:r>
            <a:r>
              <a:rPr lang="tr-TR" dirty="0">
                <a:highlight>
                  <a:srgbClr val="00FF00"/>
                </a:highlight>
              </a:rPr>
              <a:t> </a:t>
            </a:r>
            <a:r>
              <a:rPr lang="tr-TR" dirty="0" err="1">
                <a:highlight>
                  <a:srgbClr val="00FF00"/>
                </a:highlight>
              </a:rPr>
              <a:t>outside</a:t>
            </a:r>
            <a:r>
              <a:rPr lang="tr-TR" dirty="0">
                <a:highlight>
                  <a:srgbClr val="00FF00"/>
                </a:highlight>
              </a:rPr>
              <a:t> </a:t>
            </a:r>
            <a:r>
              <a:rPr lang="tr-TR" dirty="0" err="1">
                <a:highlight>
                  <a:srgbClr val="00FF00"/>
                </a:highlight>
              </a:rPr>
              <a:t>the</a:t>
            </a:r>
            <a:r>
              <a:rPr lang="tr-TR" dirty="0">
                <a:highlight>
                  <a:srgbClr val="00FF00"/>
                </a:highlight>
              </a:rPr>
              <a:t> </a:t>
            </a:r>
            <a:r>
              <a:rPr lang="tr-TR" dirty="0" err="1">
                <a:highlight>
                  <a:srgbClr val="00FF00"/>
                </a:highlight>
              </a:rPr>
              <a:t>books</a:t>
            </a:r>
            <a:r>
              <a:rPr lang="tr-TR" dirty="0">
                <a:highlight>
                  <a:srgbClr val="00FF00"/>
                </a:highlight>
              </a:rPr>
              <a:t> </a:t>
            </a:r>
            <a:r>
              <a:rPr lang="tr-TR" dirty="0" err="1">
                <a:highlight>
                  <a:srgbClr val="00FF00"/>
                </a:highlight>
              </a:rPr>
              <a:t>was</a:t>
            </a:r>
            <a:r>
              <a:rPr lang="tr-TR" dirty="0">
                <a:highlight>
                  <a:srgbClr val="00FF00"/>
                </a:highlight>
              </a:rPr>
              <a:t> not a </a:t>
            </a:r>
            <a:r>
              <a:rPr lang="tr-TR" dirty="0" err="1">
                <a:highlight>
                  <a:srgbClr val="00FF00"/>
                </a:highlight>
              </a:rPr>
              <a:t>happy</a:t>
            </a:r>
            <a:r>
              <a:rPr lang="tr-TR" dirty="0">
                <a:highlight>
                  <a:srgbClr val="00FF00"/>
                </a:highlight>
              </a:rPr>
              <a:t> </a:t>
            </a:r>
            <a:r>
              <a:rPr lang="tr-TR" dirty="0" err="1">
                <a:highlight>
                  <a:srgbClr val="00FF00"/>
                </a:highlight>
              </a:rPr>
              <a:t>one</a:t>
            </a:r>
            <a:r>
              <a:rPr lang="tr-TR" dirty="0"/>
              <a:t>, Maggie </a:t>
            </a:r>
            <a:r>
              <a:rPr lang="tr-TR" dirty="0" err="1"/>
              <a:t>felt</a:t>
            </a:r>
            <a:r>
              <a:rPr lang="tr-TR" dirty="0"/>
              <a:t>: it </a:t>
            </a:r>
            <a:r>
              <a:rPr lang="tr-TR" dirty="0" err="1"/>
              <a:t>seemed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a </a:t>
            </a:r>
            <a:r>
              <a:rPr lang="tr-TR" dirty="0" err="1"/>
              <a:t>world</a:t>
            </a:r>
            <a:r>
              <a:rPr lang="tr-TR" dirty="0"/>
              <a:t>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 </a:t>
            </a:r>
            <a:r>
              <a:rPr lang="tr-TR" dirty="0" err="1"/>
              <a:t>behaved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best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those</a:t>
            </a:r>
            <a:r>
              <a:rPr lang="tr-TR" dirty="0"/>
              <a:t> they </a:t>
            </a:r>
            <a:r>
              <a:rPr lang="tr-TR" dirty="0" err="1"/>
              <a:t>did</a:t>
            </a:r>
            <a:r>
              <a:rPr lang="tr-TR" dirty="0"/>
              <a:t> not </a:t>
            </a:r>
            <a:r>
              <a:rPr lang="tr-TR" dirty="0" err="1"/>
              <a:t>pretend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love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not </a:t>
            </a:r>
            <a:r>
              <a:rPr lang="tr-TR" dirty="0" err="1"/>
              <a:t>belong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.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life had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love</a:t>
            </a:r>
            <a:r>
              <a:rPr lang="tr-TR" dirty="0"/>
              <a:t> in it, </a:t>
            </a:r>
            <a:r>
              <a:rPr lang="tr-TR" dirty="0" err="1"/>
              <a:t>what</a:t>
            </a:r>
            <a:r>
              <a:rPr lang="tr-TR" dirty="0"/>
              <a:t> else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Maggie? </a:t>
            </a:r>
            <a:r>
              <a:rPr lang="tr-TR" dirty="0" err="1"/>
              <a:t>Nothing</a:t>
            </a:r>
            <a:r>
              <a:rPr lang="tr-TR" dirty="0"/>
              <a:t> but </a:t>
            </a:r>
            <a:r>
              <a:rPr lang="tr-TR" dirty="0" err="1"/>
              <a:t>poverty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companionship</a:t>
            </a:r>
            <a:r>
              <a:rPr lang="tr-TR" dirty="0"/>
              <a:t> of her </a:t>
            </a:r>
            <a:r>
              <a:rPr lang="tr-TR" dirty="0" err="1"/>
              <a:t>mother's</a:t>
            </a:r>
            <a:r>
              <a:rPr lang="tr-TR" dirty="0"/>
              <a:t> </a:t>
            </a:r>
            <a:r>
              <a:rPr lang="tr-TR" dirty="0" err="1"/>
              <a:t>narrow</a:t>
            </a:r>
            <a:r>
              <a:rPr lang="tr-TR" dirty="0"/>
              <a:t> </a:t>
            </a:r>
            <a:r>
              <a:rPr lang="tr-TR" dirty="0" err="1"/>
              <a:t>griefs</a:t>
            </a:r>
            <a:r>
              <a:rPr lang="tr-TR" dirty="0"/>
              <a:t> </a:t>
            </a:r>
            <a:r>
              <a:rPr lang="tr-TR" dirty="0" err="1"/>
              <a:t>perhaps</a:t>
            </a:r>
            <a:r>
              <a:rPr lang="tr-TR" dirty="0"/>
              <a:t> of her </a:t>
            </a:r>
            <a:r>
              <a:rPr lang="tr-TR" dirty="0" err="1"/>
              <a:t>father's</a:t>
            </a:r>
            <a:r>
              <a:rPr lang="tr-TR" dirty="0"/>
              <a:t> </a:t>
            </a:r>
            <a:r>
              <a:rPr lang="tr-TR" dirty="0" err="1"/>
              <a:t>heart-cutting</a:t>
            </a:r>
            <a:r>
              <a:rPr lang="tr-TR" dirty="0"/>
              <a:t> </a:t>
            </a:r>
            <a:r>
              <a:rPr lang="tr-TR" dirty="0" err="1"/>
              <a:t>childish</a:t>
            </a:r>
            <a:r>
              <a:rPr lang="tr-TR" dirty="0"/>
              <a:t> </a:t>
            </a:r>
            <a:r>
              <a:rPr lang="tr-TR" dirty="0" err="1"/>
              <a:t>dependence</a:t>
            </a:r>
            <a:r>
              <a:rPr lang="tr-TR" dirty="0"/>
              <a:t>. </a:t>
            </a:r>
            <a:r>
              <a:rPr lang="tr-TR" dirty="0" err="1"/>
              <a:t>There</a:t>
            </a:r>
            <a:r>
              <a:rPr lang="tr-TR" dirty="0"/>
              <a:t> is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hopelessness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sad</a:t>
            </a:r>
            <a:r>
              <a:rPr lang="tr-TR" dirty="0"/>
              <a:t> as </a:t>
            </a:r>
            <a:r>
              <a:rPr lang="tr-TR" dirty="0" err="1"/>
              <a:t>that</a:t>
            </a:r>
            <a:r>
              <a:rPr lang="tr-TR" dirty="0"/>
              <a:t> of </a:t>
            </a:r>
            <a:r>
              <a:rPr lang="tr-TR" dirty="0" err="1"/>
              <a:t>early</a:t>
            </a:r>
            <a:r>
              <a:rPr lang="tr-TR" dirty="0"/>
              <a:t> </a:t>
            </a:r>
            <a:r>
              <a:rPr lang="tr-TR" dirty="0" err="1"/>
              <a:t>youth</a:t>
            </a:r>
            <a:r>
              <a:rPr lang="tr-TR" dirty="0"/>
              <a:t>,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soul</a:t>
            </a:r>
            <a:r>
              <a:rPr lang="tr-TR" dirty="0"/>
              <a:t> is </a:t>
            </a:r>
            <a:r>
              <a:rPr lang="tr-TR" dirty="0" err="1"/>
              <a:t>made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of </a:t>
            </a:r>
            <a:r>
              <a:rPr lang="tr-TR" dirty="0" err="1"/>
              <a:t>wants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has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memories</a:t>
            </a:r>
            <a:r>
              <a:rPr lang="tr-TR" dirty="0"/>
              <a:t>,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superadded</a:t>
            </a:r>
            <a:r>
              <a:rPr lang="tr-TR" dirty="0"/>
              <a:t> life in </a:t>
            </a:r>
            <a:r>
              <a:rPr lang="tr-TR" dirty="0" err="1"/>
              <a:t>the</a:t>
            </a:r>
            <a:r>
              <a:rPr lang="tr-TR" dirty="0"/>
              <a:t> life of </a:t>
            </a:r>
            <a:r>
              <a:rPr lang="tr-TR" dirty="0" err="1"/>
              <a:t>others</a:t>
            </a:r>
            <a:r>
              <a:rPr lang="tr-TR" dirty="0"/>
              <a:t>; </a:t>
            </a:r>
            <a:r>
              <a:rPr lang="tr-TR" dirty="0" err="1"/>
              <a:t>though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look</a:t>
            </a:r>
            <a:r>
              <a:rPr lang="tr-TR" dirty="0"/>
              <a:t> on </a:t>
            </a:r>
            <a:r>
              <a:rPr lang="tr-TR" dirty="0" err="1"/>
              <a:t>think</a:t>
            </a:r>
            <a:r>
              <a:rPr lang="tr-TR" dirty="0"/>
              <a:t> </a:t>
            </a:r>
            <a:r>
              <a:rPr lang="tr-TR" dirty="0" err="1"/>
              <a:t>lightly</a:t>
            </a:r>
            <a:r>
              <a:rPr lang="tr-TR" dirty="0"/>
              <a:t> of </a:t>
            </a:r>
            <a:r>
              <a:rPr lang="tr-TR" dirty="0" err="1"/>
              <a:t>such</a:t>
            </a:r>
            <a:r>
              <a:rPr lang="tr-TR" dirty="0"/>
              <a:t> </a:t>
            </a:r>
            <a:r>
              <a:rPr lang="tr-TR" dirty="0" err="1"/>
              <a:t>premature</a:t>
            </a:r>
            <a:r>
              <a:rPr lang="tr-TR" dirty="0"/>
              <a:t> </a:t>
            </a:r>
            <a:r>
              <a:rPr lang="tr-TR" dirty="0" err="1"/>
              <a:t>despair</a:t>
            </a:r>
            <a:r>
              <a:rPr lang="tr-TR" dirty="0"/>
              <a:t>, as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vision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future</a:t>
            </a:r>
            <a:r>
              <a:rPr lang="tr-TR" dirty="0"/>
              <a:t> </a:t>
            </a:r>
            <a:r>
              <a:rPr lang="tr-TR" dirty="0" err="1"/>
              <a:t>lightened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blind</a:t>
            </a:r>
            <a:r>
              <a:rPr lang="tr-TR" dirty="0"/>
              <a:t> </a:t>
            </a:r>
            <a:r>
              <a:rPr lang="tr-TR" dirty="0" err="1"/>
              <a:t>sufferer's</a:t>
            </a:r>
            <a:r>
              <a:rPr lang="tr-TR" dirty="0"/>
              <a:t> </a:t>
            </a:r>
            <a:r>
              <a:rPr lang="tr-TR" dirty="0" err="1"/>
              <a:t>present</a:t>
            </a:r>
            <a:r>
              <a:rPr lang="tr-TR" dirty="0"/>
              <a:t>. Maggie in her </a:t>
            </a:r>
            <a:r>
              <a:rPr lang="tr-TR" dirty="0" err="1"/>
              <a:t>brown</a:t>
            </a:r>
            <a:r>
              <a:rPr lang="tr-TR" dirty="0"/>
              <a:t> </a:t>
            </a:r>
            <a:r>
              <a:rPr lang="tr-TR" dirty="0" err="1"/>
              <a:t>frock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her </a:t>
            </a:r>
            <a:r>
              <a:rPr lang="tr-TR" dirty="0" err="1"/>
              <a:t>eyes</a:t>
            </a:r>
            <a:r>
              <a:rPr lang="tr-TR" dirty="0"/>
              <a:t> </a:t>
            </a:r>
            <a:r>
              <a:rPr lang="tr-TR" dirty="0" err="1"/>
              <a:t>reddened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her </a:t>
            </a:r>
            <a:r>
              <a:rPr lang="tr-TR" dirty="0" err="1"/>
              <a:t>heavy</a:t>
            </a:r>
            <a:r>
              <a:rPr lang="tr-TR" dirty="0"/>
              <a:t> </a:t>
            </a:r>
            <a:r>
              <a:rPr lang="tr-TR" dirty="0" err="1"/>
              <a:t>hair</a:t>
            </a:r>
            <a:r>
              <a:rPr lang="tr-TR" dirty="0"/>
              <a:t> </a:t>
            </a:r>
            <a:r>
              <a:rPr lang="tr-TR" dirty="0" err="1"/>
              <a:t>pushed</a:t>
            </a:r>
            <a:r>
              <a:rPr lang="tr-TR" dirty="0"/>
              <a:t> </a:t>
            </a:r>
            <a:r>
              <a:rPr lang="tr-TR" dirty="0" err="1"/>
              <a:t>back</a:t>
            </a:r>
            <a:r>
              <a:rPr lang="tr-TR" dirty="0"/>
              <a:t>, </a:t>
            </a:r>
            <a:r>
              <a:rPr lang="tr-TR" dirty="0" err="1"/>
              <a:t>looking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bed</a:t>
            </a:r>
            <a:r>
              <a:rPr lang="tr-TR" dirty="0"/>
              <a:t> </a:t>
            </a:r>
            <a:r>
              <a:rPr lang="tr-TR" dirty="0" err="1"/>
              <a:t>where</a:t>
            </a:r>
            <a:r>
              <a:rPr lang="tr-TR" dirty="0"/>
              <a:t> her </a:t>
            </a:r>
            <a:r>
              <a:rPr lang="tr-TR" dirty="0" err="1"/>
              <a:t>father</a:t>
            </a:r>
            <a:r>
              <a:rPr lang="tr-TR" dirty="0"/>
              <a:t> </a:t>
            </a:r>
            <a:r>
              <a:rPr lang="tr-TR" dirty="0" err="1"/>
              <a:t>lay</a:t>
            </a:r>
            <a:r>
              <a:rPr lang="tr-TR" dirty="0"/>
              <a:t>,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dull</a:t>
            </a:r>
            <a:r>
              <a:rPr lang="tr-TR" dirty="0"/>
              <a:t> </a:t>
            </a:r>
            <a:r>
              <a:rPr lang="tr-TR" dirty="0" err="1"/>
              <a:t>walls</a:t>
            </a:r>
            <a:r>
              <a:rPr lang="tr-TR" dirty="0"/>
              <a:t> of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sad</a:t>
            </a:r>
            <a:r>
              <a:rPr lang="tr-TR" dirty="0"/>
              <a:t> </a:t>
            </a:r>
            <a:r>
              <a:rPr lang="tr-TR" dirty="0" err="1"/>
              <a:t>chamber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centre</a:t>
            </a:r>
            <a:r>
              <a:rPr lang="tr-TR" dirty="0"/>
              <a:t> of her </a:t>
            </a:r>
            <a:r>
              <a:rPr lang="tr-TR" dirty="0" err="1"/>
              <a:t>world</a:t>
            </a:r>
            <a:r>
              <a:rPr lang="tr-TR" dirty="0"/>
              <a:t>, </a:t>
            </a:r>
            <a:r>
              <a:rPr lang="tr-TR" dirty="0" err="1"/>
              <a:t>was</a:t>
            </a:r>
            <a:r>
              <a:rPr lang="tr-TR" dirty="0"/>
              <a:t> a </a:t>
            </a:r>
            <a:r>
              <a:rPr lang="tr-TR" dirty="0" err="1"/>
              <a:t>creature</a:t>
            </a:r>
            <a:r>
              <a:rPr lang="tr-TR" dirty="0"/>
              <a:t> </a:t>
            </a:r>
            <a:r>
              <a:rPr lang="tr-TR" dirty="0" err="1"/>
              <a:t>full</a:t>
            </a:r>
            <a:r>
              <a:rPr lang="tr-TR" dirty="0"/>
              <a:t> of </a:t>
            </a:r>
            <a:r>
              <a:rPr lang="tr-TR" dirty="0" err="1"/>
              <a:t>eager</a:t>
            </a:r>
            <a:r>
              <a:rPr lang="tr-TR" dirty="0"/>
              <a:t>, </a:t>
            </a:r>
            <a:r>
              <a:rPr lang="tr-TR" dirty="0" err="1"/>
              <a:t>passionate</a:t>
            </a:r>
            <a:r>
              <a:rPr lang="tr-TR" dirty="0"/>
              <a:t> </a:t>
            </a:r>
            <a:r>
              <a:rPr lang="tr-TR" dirty="0" err="1"/>
              <a:t>longings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beautiful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glad</a:t>
            </a:r>
            <a:r>
              <a:rPr lang="tr-TR" dirty="0"/>
              <a:t>: </a:t>
            </a:r>
            <a:r>
              <a:rPr lang="tr-TR" dirty="0" err="1"/>
              <a:t>thirsty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knowledge</a:t>
            </a:r>
            <a:r>
              <a:rPr lang="tr-TR" dirty="0"/>
              <a:t>: </a:t>
            </a:r>
            <a:r>
              <a:rPr lang="tr-TR" dirty="0" err="1"/>
              <a:t>with</a:t>
            </a:r>
            <a:r>
              <a:rPr lang="tr-TR" dirty="0"/>
              <a:t> an </a:t>
            </a:r>
            <a:r>
              <a:rPr lang="tr-TR" dirty="0" err="1"/>
              <a:t>ear</a:t>
            </a:r>
            <a:r>
              <a:rPr lang="tr-TR" dirty="0"/>
              <a:t> </a:t>
            </a:r>
            <a:r>
              <a:rPr lang="tr-TR" dirty="0" err="1"/>
              <a:t>straining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dreamy</a:t>
            </a:r>
            <a:r>
              <a:rPr lang="tr-TR" dirty="0"/>
              <a:t> </a:t>
            </a:r>
            <a:r>
              <a:rPr lang="tr-TR" dirty="0" err="1"/>
              <a:t>music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died</a:t>
            </a:r>
            <a:r>
              <a:rPr lang="tr-TR" dirty="0"/>
              <a:t> </a:t>
            </a:r>
            <a:r>
              <a:rPr lang="tr-TR" dirty="0" err="1"/>
              <a:t>away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not </a:t>
            </a:r>
            <a:r>
              <a:rPr lang="tr-TR" dirty="0" err="1"/>
              <a:t>come</a:t>
            </a:r>
            <a:r>
              <a:rPr lang="tr-TR" dirty="0"/>
              <a:t> </a:t>
            </a:r>
            <a:r>
              <a:rPr lang="tr-TR" dirty="0" err="1"/>
              <a:t>near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her;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blind</a:t>
            </a:r>
            <a:r>
              <a:rPr lang="tr-TR" dirty="0"/>
              <a:t>, </a:t>
            </a:r>
            <a:r>
              <a:rPr lang="tr-TR" dirty="0" err="1"/>
              <a:t>unconscious</a:t>
            </a:r>
            <a:r>
              <a:rPr lang="tr-TR" dirty="0"/>
              <a:t> </a:t>
            </a:r>
            <a:r>
              <a:rPr lang="tr-TR" dirty="0" err="1"/>
              <a:t>yearning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something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link </a:t>
            </a:r>
            <a:r>
              <a:rPr lang="tr-TR" dirty="0" err="1"/>
              <a:t>together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wonderful</a:t>
            </a:r>
            <a:r>
              <a:rPr lang="tr-TR" dirty="0"/>
              <a:t> </a:t>
            </a:r>
            <a:r>
              <a:rPr lang="tr-TR" dirty="0" err="1"/>
              <a:t>impressions</a:t>
            </a:r>
            <a:r>
              <a:rPr lang="tr-TR" dirty="0"/>
              <a:t> of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mysterious</a:t>
            </a:r>
            <a:r>
              <a:rPr lang="tr-TR" dirty="0"/>
              <a:t> life,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give</a:t>
            </a:r>
            <a:r>
              <a:rPr lang="tr-TR" dirty="0"/>
              <a:t> her </a:t>
            </a:r>
            <a:r>
              <a:rPr lang="tr-TR" dirty="0" err="1"/>
              <a:t>soul</a:t>
            </a:r>
            <a:r>
              <a:rPr lang="tr-TR" dirty="0"/>
              <a:t> a sense of </a:t>
            </a:r>
            <a:r>
              <a:rPr lang="tr-TR" dirty="0" err="1"/>
              <a:t>home</a:t>
            </a:r>
            <a:r>
              <a:rPr lang="tr-TR" dirty="0"/>
              <a:t> in it. </a:t>
            </a:r>
            <a:r>
              <a:rPr lang="tr-TR" dirty="0">
                <a:highlight>
                  <a:srgbClr val="FFFF00"/>
                </a:highlight>
              </a:rPr>
              <a:t>No </a:t>
            </a:r>
            <a:r>
              <a:rPr lang="tr-TR" dirty="0" err="1">
                <a:highlight>
                  <a:srgbClr val="FFFF00"/>
                </a:highlight>
              </a:rPr>
              <a:t>wonder</a:t>
            </a:r>
            <a:r>
              <a:rPr lang="tr-TR" dirty="0">
                <a:highlight>
                  <a:srgbClr val="FFFF00"/>
                </a:highlight>
              </a:rPr>
              <a:t>, </a:t>
            </a:r>
            <a:r>
              <a:rPr lang="tr-TR" dirty="0" err="1">
                <a:highlight>
                  <a:srgbClr val="FFFF00"/>
                </a:highlight>
              </a:rPr>
              <a:t>when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there</a:t>
            </a:r>
            <a:r>
              <a:rPr lang="tr-TR" dirty="0">
                <a:highlight>
                  <a:srgbClr val="FFFF00"/>
                </a:highlight>
              </a:rPr>
              <a:t> is </a:t>
            </a:r>
            <a:r>
              <a:rPr lang="tr-TR" dirty="0" err="1">
                <a:highlight>
                  <a:srgbClr val="FFFF00"/>
                </a:highlight>
              </a:rPr>
              <a:t>this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contrast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between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the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outward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and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the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inward</a:t>
            </a:r>
            <a:r>
              <a:rPr lang="tr-TR" dirty="0">
                <a:highlight>
                  <a:srgbClr val="FFFF00"/>
                </a:highlight>
              </a:rPr>
              <a:t>, </a:t>
            </a:r>
            <a:r>
              <a:rPr lang="tr-TR" dirty="0" err="1">
                <a:highlight>
                  <a:srgbClr val="FFFF00"/>
                </a:highlight>
              </a:rPr>
              <a:t>that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painful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collisions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come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out</a:t>
            </a:r>
            <a:r>
              <a:rPr lang="tr-TR" dirty="0">
                <a:highlight>
                  <a:srgbClr val="FFFF00"/>
                </a:highlight>
              </a:rPr>
              <a:t> of it. </a:t>
            </a:r>
            <a:r>
              <a:rPr lang="tr-TR" dirty="0"/>
              <a:t>(pp.318-20)</a:t>
            </a:r>
          </a:p>
        </p:txBody>
      </p:sp>
    </p:spTree>
    <p:extLst>
      <p:ext uri="{BB962C8B-B14F-4D97-AF65-F5344CB8AC3E}">
        <p14:creationId xmlns:p14="http://schemas.microsoft.com/office/powerpoint/2010/main" val="2916873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F81C7DA-D5BF-209D-9361-C652A1FD6C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014857" cy="4351338"/>
          </a:xfrm>
        </p:spPr>
        <p:txBody>
          <a:bodyPr>
            <a:normAutofit/>
          </a:bodyPr>
          <a:lstStyle/>
          <a:p>
            <a:r>
              <a:rPr lang="tr-TR" err="1"/>
              <a:t>Well</a:t>
            </a:r>
            <a:r>
              <a:rPr lang="tr-TR"/>
              <a:t>! </a:t>
            </a:r>
            <a:r>
              <a:rPr lang="tr-TR" err="1"/>
              <a:t>there</a:t>
            </a:r>
            <a:r>
              <a:rPr lang="tr-TR"/>
              <a:t> </a:t>
            </a:r>
            <a:r>
              <a:rPr lang="tr-TR" err="1"/>
              <a:t>was</a:t>
            </a:r>
            <a:r>
              <a:rPr lang="tr-TR"/>
              <a:t> </a:t>
            </a:r>
            <a:r>
              <a:rPr lang="tr-TR" err="1"/>
              <a:t>no</a:t>
            </a:r>
            <a:r>
              <a:rPr lang="tr-TR"/>
              <a:t> </a:t>
            </a:r>
            <a:r>
              <a:rPr lang="tr-TR" err="1"/>
              <a:t>hope</a:t>
            </a:r>
            <a:r>
              <a:rPr lang="tr-TR"/>
              <a:t> </a:t>
            </a:r>
            <a:r>
              <a:rPr lang="tr-TR" err="1"/>
              <a:t>for</a:t>
            </a:r>
            <a:r>
              <a:rPr lang="tr-TR"/>
              <a:t> it: he </a:t>
            </a:r>
            <a:r>
              <a:rPr lang="tr-TR" err="1"/>
              <a:t>was</a:t>
            </a:r>
            <a:r>
              <a:rPr lang="tr-TR"/>
              <a:t> </a:t>
            </a:r>
            <a:r>
              <a:rPr lang="tr-TR" err="1"/>
              <a:t>gone</a:t>
            </a:r>
            <a:r>
              <a:rPr lang="tr-TR"/>
              <a:t> </a:t>
            </a:r>
            <a:r>
              <a:rPr lang="tr-TR" err="1"/>
              <a:t>now</a:t>
            </a:r>
            <a:r>
              <a:rPr lang="tr-TR"/>
              <a:t>, </a:t>
            </a:r>
            <a:r>
              <a:rPr lang="tr-TR" err="1"/>
              <a:t>and</a:t>
            </a:r>
            <a:r>
              <a:rPr lang="tr-TR"/>
              <a:t> Maggie </a:t>
            </a:r>
            <a:r>
              <a:rPr lang="tr-TR" err="1"/>
              <a:t>could</a:t>
            </a:r>
            <a:r>
              <a:rPr lang="tr-TR"/>
              <a:t> </a:t>
            </a:r>
            <a:r>
              <a:rPr lang="tr-TR" err="1"/>
              <a:t>think</a:t>
            </a:r>
            <a:r>
              <a:rPr lang="tr-TR"/>
              <a:t> of </a:t>
            </a:r>
            <a:r>
              <a:rPr lang="tr-TR" err="1"/>
              <a:t>no</a:t>
            </a:r>
            <a:r>
              <a:rPr lang="tr-TR"/>
              <a:t> </a:t>
            </a:r>
            <a:r>
              <a:rPr lang="tr-TR" err="1"/>
              <a:t>comfort</a:t>
            </a:r>
            <a:r>
              <a:rPr lang="tr-TR"/>
              <a:t> but </a:t>
            </a:r>
            <a:r>
              <a:rPr lang="tr-TR" err="1"/>
              <a:t>to</a:t>
            </a:r>
            <a:r>
              <a:rPr lang="tr-TR"/>
              <a:t> sit </a:t>
            </a:r>
            <a:r>
              <a:rPr lang="tr-TR" err="1"/>
              <a:t>down</a:t>
            </a:r>
            <a:r>
              <a:rPr lang="tr-TR"/>
              <a:t> </a:t>
            </a:r>
            <a:r>
              <a:rPr lang="tr-TR" err="1"/>
              <a:t>by</a:t>
            </a:r>
            <a:r>
              <a:rPr lang="tr-TR"/>
              <a:t>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holly</a:t>
            </a:r>
            <a:r>
              <a:rPr lang="tr-TR"/>
              <a:t> </a:t>
            </a:r>
            <a:r>
              <a:rPr lang="tr-TR" err="1"/>
              <a:t>or</a:t>
            </a:r>
            <a:r>
              <a:rPr lang="tr-TR"/>
              <a:t> </a:t>
            </a:r>
            <a:r>
              <a:rPr lang="tr-TR" err="1"/>
              <a:t>wander</a:t>
            </a:r>
            <a:r>
              <a:rPr lang="tr-TR"/>
              <a:t> </a:t>
            </a:r>
            <a:r>
              <a:rPr lang="tr-TR" err="1"/>
              <a:t>by</a:t>
            </a:r>
            <a:r>
              <a:rPr lang="tr-TR"/>
              <a:t>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hedgerow</a:t>
            </a:r>
            <a:r>
              <a:rPr lang="tr-TR"/>
              <a:t>,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fancy</a:t>
            </a:r>
            <a:r>
              <a:rPr lang="tr-TR"/>
              <a:t> it </a:t>
            </a:r>
            <a:r>
              <a:rPr lang="tr-TR" err="1"/>
              <a:t>was</a:t>
            </a:r>
            <a:r>
              <a:rPr lang="tr-TR"/>
              <a:t> </a:t>
            </a:r>
            <a:r>
              <a:rPr lang="tr-TR" err="1"/>
              <a:t>all</a:t>
            </a:r>
            <a:r>
              <a:rPr lang="tr-TR"/>
              <a:t> </a:t>
            </a:r>
            <a:r>
              <a:rPr lang="tr-TR" err="1"/>
              <a:t>different</a:t>
            </a:r>
            <a:r>
              <a:rPr lang="tr-TR"/>
              <a:t>, </a:t>
            </a:r>
            <a:r>
              <a:rPr lang="tr-TR" err="1"/>
              <a:t>refashioning</a:t>
            </a:r>
            <a:r>
              <a:rPr lang="tr-TR"/>
              <a:t> her </a:t>
            </a:r>
            <a:r>
              <a:rPr lang="tr-TR" err="1"/>
              <a:t>littlf</a:t>
            </a:r>
            <a:r>
              <a:rPr lang="tr-TR"/>
              <a:t>' </a:t>
            </a:r>
            <a:r>
              <a:rPr lang="tr-TR" err="1"/>
              <a:t>world</a:t>
            </a:r>
            <a:r>
              <a:rPr lang="tr-TR"/>
              <a:t> </a:t>
            </a:r>
            <a:r>
              <a:rPr lang="tr-TR" err="1"/>
              <a:t>into</a:t>
            </a:r>
            <a:r>
              <a:rPr lang="tr-TR"/>
              <a:t> </a:t>
            </a:r>
            <a:r>
              <a:rPr lang="tr-TR" err="1"/>
              <a:t>just</a:t>
            </a:r>
            <a:r>
              <a:rPr lang="tr-TR"/>
              <a:t> </a:t>
            </a:r>
            <a:r>
              <a:rPr lang="tr-TR" err="1"/>
              <a:t>what</a:t>
            </a:r>
            <a:r>
              <a:rPr lang="tr-TR"/>
              <a:t> </a:t>
            </a:r>
            <a:r>
              <a:rPr lang="tr-TR" err="1"/>
              <a:t>she</a:t>
            </a:r>
            <a:r>
              <a:rPr lang="tr-TR"/>
              <a:t> </a:t>
            </a:r>
            <a:r>
              <a:rPr lang="tr-TR" err="1"/>
              <a:t>should</a:t>
            </a:r>
            <a:r>
              <a:rPr lang="tr-TR"/>
              <a:t> </a:t>
            </a:r>
            <a:r>
              <a:rPr lang="tr-TR" err="1"/>
              <a:t>like</a:t>
            </a:r>
            <a:r>
              <a:rPr lang="tr-TR"/>
              <a:t> it </a:t>
            </a:r>
            <a:r>
              <a:rPr lang="tr-TR" err="1"/>
              <a:t>to</a:t>
            </a:r>
            <a:r>
              <a:rPr lang="tr-TR"/>
              <a:t> be. </a:t>
            </a:r>
            <a:r>
              <a:rPr lang="tr-TR" err="1">
                <a:highlight>
                  <a:srgbClr val="00FF00"/>
                </a:highlight>
              </a:rPr>
              <a:t>Maggie's</a:t>
            </a:r>
            <a:r>
              <a:rPr lang="tr-TR">
                <a:highlight>
                  <a:srgbClr val="00FF00"/>
                </a:highlight>
              </a:rPr>
              <a:t> </a:t>
            </a:r>
            <a:r>
              <a:rPr lang="tr-TR" err="1">
                <a:highlight>
                  <a:srgbClr val="00FF00"/>
                </a:highlight>
              </a:rPr>
              <a:t>was</a:t>
            </a:r>
            <a:r>
              <a:rPr lang="tr-TR">
                <a:highlight>
                  <a:srgbClr val="00FF00"/>
                </a:highlight>
              </a:rPr>
              <a:t> a </a:t>
            </a:r>
            <a:r>
              <a:rPr lang="tr-TR" err="1">
                <a:highlight>
                  <a:srgbClr val="00FF00"/>
                </a:highlight>
              </a:rPr>
              <a:t>troublous</a:t>
            </a:r>
            <a:r>
              <a:rPr lang="tr-TR">
                <a:highlight>
                  <a:srgbClr val="00FF00"/>
                </a:highlight>
              </a:rPr>
              <a:t> life, </a:t>
            </a:r>
            <a:r>
              <a:rPr lang="tr-TR" err="1">
                <a:highlight>
                  <a:srgbClr val="00FF00"/>
                </a:highlight>
              </a:rPr>
              <a:t>and</a:t>
            </a:r>
            <a:r>
              <a:rPr lang="tr-TR">
                <a:highlight>
                  <a:srgbClr val="00FF00"/>
                </a:highlight>
              </a:rPr>
              <a:t> </a:t>
            </a:r>
            <a:r>
              <a:rPr lang="tr-TR" err="1">
                <a:highlight>
                  <a:srgbClr val="00FF00"/>
                </a:highlight>
              </a:rPr>
              <a:t>this</a:t>
            </a:r>
            <a:r>
              <a:rPr lang="tr-TR">
                <a:highlight>
                  <a:srgbClr val="00FF00"/>
                </a:highlight>
              </a:rPr>
              <a:t> </a:t>
            </a:r>
            <a:r>
              <a:rPr lang="tr-TR" err="1">
                <a:highlight>
                  <a:srgbClr val="00FF00"/>
                </a:highlight>
              </a:rPr>
              <a:t>was</a:t>
            </a:r>
            <a:r>
              <a:rPr lang="tr-TR">
                <a:highlight>
                  <a:srgbClr val="00FF00"/>
                </a:highlight>
              </a:rPr>
              <a:t> </a:t>
            </a:r>
            <a:r>
              <a:rPr lang="tr-TR" err="1">
                <a:highlight>
                  <a:srgbClr val="00FF00"/>
                </a:highlight>
              </a:rPr>
              <a:t>the</a:t>
            </a:r>
            <a:r>
              <a:rPr lang="tr-TR">
                <a:highlight>
                  <a:srgbClr val="00FF00"/>
                </a:highlight>
              </a:rPr>
              <a:t> form in </a:t>
            </a:r>
            <a:r>
              <a:rPr lang="tr-TR" err="1">
                <a:highlight>
                  <a:srgbClr val="00FF00"/>
                </a:highlight>
              </a:rPr>
              <a:t>which</a:t>
            </a:r>
            <a:r>
              <a:rPr lang="tr-TR">
                <a:highlight>
                  <a:srgbClr val="00FF00"/>
                </a:highlight>
              </a:rPr>
              <a:t> </a:t>
            </a:r>
            <a:r>
              <a:rPr lang="tr-TR" err="1">
                <a:highlight>
                  <a:srgbClr val="00FF00"/>
                </a:highlight>
              </a:rPr>
              <a:t>she</a:t>
            </a:r>
            <a:r>
              <a:rPr lang="tr-TR">
                <a:highlight>
                  <a:srgbClr val="00FF00"/>
                </a:highlight>
              </a:rPr>
              <a:t> </a:t>
            </a:r>
            <a:r>
              <a:rPr lang="tr-TR" err="1">
                <a:highlight>
                  <a:srgbClr val="00FF00"/>
                </a:highlight>
              </a:rPr>
              <a:t>took</a:t>
            </a:r>
            <a:r>
              <a:rPr lang="tr-TR">
                <a:highlight>
                  <a:srgbClr val="00FF00"/>
                </a:highlight>
              </a:rPr>
              <a:t> her </a:t>
            </a:r>
            <a:r>
              <a:rPr lang="tr-TR" err="1">
                <a:highlight>
                  <a:srgbClr val="00FF00"/>
                </a:highlight>
              </a:rPr>
              <a:t>opium</a:t>
            </a:r>
            <a:r>
              <a:rPr lang="tr-TR"/>
              <a:t>. (</a:t>
            </a:r>
            <a:r>
              <a:rPr lang="tr-TR" err="1"/>
              <a:t>pp</a:t>
            </a:r>
            <a:r>
              <a:rPr lang="tr-TR"/>
              <a:t>. 101-2)</a:t>
            </a:r>
          </a:p>
        </p:txBody>
      </p:sp>
    </p:spTree>
    <p:extLst>
      <p:ext uri="{BB962C8B-B14F-4D97-AF65-F5344CB8AC3E}">
        <p14:creationId xmlns:p14="http://schemas.microsoft.com/office/powerpoint/2010/main" val="277677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FA552D6-23FF-AF34-852B-655CD623B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3" y="-662785"/>
            <a:ext cx="9833548" cy="1325563"/>
          </a:xfrm>
        </p:spPr>
        <p:txBody>
          <a:bodyPr anchor="b">
            <a:normAutofit/>
          </a:bodyPr>
          <a:lstStyle/>
          <a:p>
            <a:pPr algn="ctr"/>
            <a:r>
              <a:rPr lang="tr-TR" sz="3600">
                <a:solidFill>
                  <a:schemeClr val="tx2"/>
                </a:solidFill>
              </a:rPr>
              <a:t>PLOT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43550F6-3E2B-50BA-6F77-EFC76AC0D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57" y="662778"/>
            <a:ext cx="11636828" cy="4188156"/>
          </a:xfrm>
        </p:spPr>
        <p:txBody>
          <a:bodyPr>
            <a:noAutofit/>
          </a:bodyPr>
          <a:lstStyle/>
          <a:p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err="1"/>
              <a:t>novel</a:t>
            </a:r>
            <a:r>
              <a:rPr lang="tr-TR" sz="2000"/>
              <a:t> </a:t>
            </a:r>
            <a:r>
              <a:rPr lang="tr-TR" sz="2000" err="1"/>
              <a:t>focuses</a:t>
            </a:r>
            <a:r>
              <a:rPr lang="tr-TR" sz="2000"/>
              <a:t> on </a:t>
            </a:r>
            <a:r>
              <a:rPr lang="tr-TR" sz="2000" err="1"/>
              <a:t>the</a:t>
            </a:r>
            <a:r>
              <a:rPr lang="tr-TR" sz="2000"/>
              <a:t> two </a:t>
            </a:r>
            <a:r>
              <a:rPr lang="tr-TR" sz="2000" err="1"/>
              <a:t>siblings</a:t>
            </a:r>
            <a:r>
              <a:rPr lang="tr-TR" sz="2000"/>
              <a:t> </a:t>
            </a:r>
            <a:r>
              <a:rPr lang="tr-TR" sz="2000" b="1"/>
              <a:t>Maggie </a:t>
            </a:r>
            <a:r>
              <a:rPr lang="tr-TR" sz="2000" b="1" err="1"/>
              <a:t>Tulliver</a:t>
            </a:r>
            <a:r>
              <a:rPr lang="tr-TR" sz="2000"/>
              <a:t> </a:t>
            </a:r>
            <a:r>
              <a:rPr lang="tr-TR" sz="2000" err="1"/>
              <a:t>and</a:t>
            </a:r>
            <a:r>
              <a:rPr lang="tr-TR" sz="2000"/>
              <a:t> </a:t>
            </a:r>
            <a:r>
              <a:rPr lang="tr-TR" sz="2000" b="1" err="1"/>
              <a:t>Tom</a:t>
            </a:r>
            <a:r>
              <a:rPr lang="tr-TR" sz="2000" b="1"/>
              <a:t> </a:t>
            </a:r>
            <a:r>
              <a:rPr lang="tr-TR" sz="2000" b="1" err="1"/>
              <a:t>Tulliver</a:t>
            </a:r>
            <a:r>
              <a:rPr lang="tr-TR" sz="2000"/>
              <a:t> as they </a:t>
            </a:r>
            <a:r>
              <a:rPr lang="tr-TR" sz="2000" err="1"/>
              <a:t>grow</a:t>
            </a:r>
            <a:r>
              <a:rPr lang="tr-TR" sz="2000"/>
              <a:t> </a:t>
            </a:r>
            <a:r>
              <a:rPr lang="tr-TR" sz="2000" err="1"/>
              <a:t>up</a:t>
            </a:r>
            <a:r>
              <a:rPr lang="tr-TR" sz="2000"/>
              <a:t> at </a:t>
            </a:r>
            <a:r>
              <a:rPr lang="tr-TR" sz="2000" err="1"/>
              <a:t>Dorlcote</a:t>
            </a:r>
            <a:r>
              <a:rPr lang="tr-TR" sz="2000"/>
              <a:t> </a:t>
            </a:r>
            <a:r>
              <a:rPr lang="tr-TR" sz="2000" err="1"/>
              <a:t>Mill</a:t>
            </a:r>
            <a:r>
              <a:rPr lang="tr-TR" sz="2000"/>
              <a:t>, </a:t>
            </a:r>
            <a:r>
              <a:rPr lang="tr-TR" sz="2000" err="1"/>
              <a:t>which</a:t>
            </a:r>
            <a:r>
              <a:rPr lang="tr-TR" sz="2000"/>
              <a:t> is </a:t>
            </a:r>
            <a:r>
              <a:rPr lang="tr-TR" sz="2000" err="1"/>
              <a:t>owned</a:t>
            </a:r>
            <a:r>
              <a:rPr lang="tr-TR" sz="2000"/>
              <a:t> </a:t>
            </a:r>
            <a:r>
              <a:rPr lang="tr-TR" sz="2000" err="1"/>
              <a:t>by</a:t>
            </a:r>
            <a:r>
              <a:rPr lang="tr-TR" sz="2000"/>
              <a:t> </a:t>
            </a:r>
            <a:r>
              <a:rPr lang="tr-TR" sz="2000" err="1"/>
              <a:t>their</a:t>
            </a:r>
            <a:r>
              <a:rPr lang="tr-TR" sz="2000"/>
              <a:t> </a:t>
            </a:r>
            <a:r>
              <a:rPr lang="tr-TR" sz="2000" err="1"/>
              <a:t>family</a:t>
            </a:r>
            <a:r>
              <a:rPr lang="tr-TR" sz="2000"/>
              <a:t> </a:t>
            </a:r>
            <a:r>
              <a:rPr lang="tr-TR" sz="2000" err="1"/>
              <a:t>for</a:t>
            </a:r>
            <a:r>
              <a:rPr lang="tr-TR" sz="2000"/>
              <a:t> </a:t>
            </a:r>
            <a:r>
              <a:rPr lang="tr-TR" sz="2000" err="1"/>
              <a:t>five</a:t>
            </a:r>
            <a:r>
              <a:rPr lang="tr-TR" sz="2000"/>
              <a:t> </a:t>
            </a:r>
            <a:r>
              <a:rPr lang="tr-TR" sz="2000" err="1"/>
              <a:t>generations</a:t>
            </a:r>
            <a:r>
              <a:rPr lang="tr-TR" sz="2000"/>
              <a:t>. Maggie is a </a:t>
            </a:r>
            <a:r>
              <a:rPr lang="tr-TR" sz="2000" err="1"/>
              <a:t>highly</a:t>
            </a:r>
            <a:r>
              <a:rPr lang="tr-TR" sz="2000"/>
              <a:t> </a:t>
            </a:r>
            <a:r>
              <a:rPr lang="tr-TR" sz="2000" err="1"/>
              <a:t>intelligent</a:t>
            </a:r>
            <a:r>
              <a:rPr lang="tr-TR" sz="2000"/>
              <a:t>, </a:t>
            </a:r>
            <a:r>
              <a:rPr lang="tr-TR" sz="2000" err="1"/>
              <a:t>emotional</a:t>
            </a:r>
            <a:r>
              <a:rPr lang="tr-TR" sz="2000"/>
              <a:t>, </a:t>
            </a:r>
            <a:r>
              <a:rPr lang="tr-TR" sz="2000" err="1"/>
              <a:t>and</a:t>
            </a:r>
            <a:r>
              <a:rPr lang="tr-TR" sz="2000"/>
              <a:t> </a:t>
            </a:r>
            <a:r>
              <a:rPr lang="tr-TR" sz="2000" err="1"/>
              <a:t>imaginative</a:t>
            </a:r>
            <a:r>
              <a:rPr lang="tr-TR" sz="2000"/>
              <a:t> </a:t>
            </a:r>
            <a:r>
              <a:rPr lang="tr-TR" sz="2000" err="1"/>
              <a:t>girl</a:t>
            </a:r>
            <a:r>
              <a:rPr lang="tr-TR" sz="2000"/>
              <a:t>, </a:t>
            </a:r>
            <a:r>
              <a:rPr lang="tr-TR" sz="2000" err="1"/>
              <a:t>while</a:t>
            </a:r>
            <a:r>
              <a:rPr lang="tr-TR" sz="2000"/>
              <a:t> </a:t>
            </a:r>
            <a:r>
              <a:rPr lang="tr-TR" sz="2000" err="1"/>
              <a:t>Tom</a:t>
            </a:r>
            <a:r>
              <a:rPr lang="tr-TR" sz="2000"/>
              <a:t> is </a:t>
            </a:r>
            <a:r>
              <a:rPr lang="tr-TR" sz="2000" err="1"/>
              <a:t>practical</a:t>
            </a:r>
            <a:r>
              <a:rPr lang="tr-TR" sz="2000"/>
              <a:t>, </a:t>
            </a:r>
            <a:r>
              <a:rPr lang="tr-TR" sz="2000" err="1"/>
              <a:t>determined</a:t>
            </a:r>
            <a:r>
              <a:rPr lang="tr-TR" sz="2000"/>
              <a:t>, </a:t>
            </a:r>
            <a:r>
              <a:rPr lang="tr-TR" sz="2000" err="1"/>
              <a:t>and</a:t>
            </a:r>
            <a:r>
              <a:rPr lang="tr-TR" sz="2000"/>
              <a:t> </a:t>
            </a:r>
            <a:r>
              <a:rPr lang="tr-TR" sz="2000" err="1"/>
              <a:t>focused</a:t>
            </a:r>
            <a:r>
              <a:rPr lang="tr-TR" sz="2000"/>
              <a:t> on </a:t>
            </a:r>
            <a:r>
              <a:rPr lang="tr-TR" sz="2000" err="1"/>
              <a:t>family</a:t>
            </a:r>
            <a:r>
              <a:rPr lang="tr-TR" sz="2000"/>
              <a:t> </a:t>
            </a:r>
            <a:r>
              <a:rPr lang="tr-TR" sz="2000" err="1"/>
              <a:t>honor</a:t>
            </a:r>
            <a:r>
              <a:rPr lang="tr-TR" sz="2000"/>
              <a:t>. </a:t>
            </a:r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err="1"/>
              <a:t>novel</a:t>
            </a:r>
            <a:r>
              <a:rPr lang="tr-TR" sz="2000"/>
              <a:t> </a:t>
            </a:r>
            <a:r>
              <a:rPr lang="tr-TR" sz="2000" err="1"/>
              <a:t>explores</a:t>
            </a:r>
            <a:r>
              <a:rPr lang="tr-TR" sz="2000"/>
              <a:t> </a:t>
            </a:r>
            <a:r>
              <a:rPr lang="tr-TR" sz="2000" err="1"/>
              <a:t>Maggie’s</a:t>
            </a:r>
            <a:r>
              <a:rPr lang="tr-TR" sz="2000"/>
              <a:t> </a:t>
            </a:r>
            <a:r>
              <a:rPr lang="tr-TR" sz="2000" err="1"/>
              <a:t>struggle</a:t>
            </a:r>
            <a:r>
              <a:rPr lang="tr-TR" sz="2000"/>
              <a:t> </a:t>
            </a:r>
            <a:r>
              <a:rPr lang="tr-TR" sz="2000" err="1"/>
              <a:t>between</a:t>
            </a:r>
            <a:r>
              <a:rPr lang="tr-TR" sz="2000"/>
              <a:t> her </a:t>
            </a:r>
            <a:r>
              <a:rPr lang="tr-TR" sz="2000" b="1" err="1"/>
              <a:t>intellectual</a:t>
            </a:r>
            <a:r>
              <a:rPr lang="tr-TR" sz="2000" b="1"/>
              <a:t>/ </a:t>
            </a:r>
            <a:r>
              <a:rPr lang="tr-TR" sz="2000" b="1" err="1"/>
              <a:t>individual</a:t>
            </a:r>
            <a:r>
              <a:rPr lang="tr-TR" sz="2000" b="1"/>
              <a:t> </a:t>
            </a:r>
            <a:r>
              <a:rPr lang="tr-TR" sz="2000" b="1" err="1"/>
              <a:t>pursuits</a:t>
            </a:r>
            <a:r>
              <a:rPr lang="tr-TR" sz="2000"/>
              <a:t> </a:t>
            </a:r>
            <a:r>
              <a:rPr lang="tr-TR" sz="2000" err="1"/>
              <a:t>and</a:t>
            </a:r>
            <a:r>
              <a:rPr lang="tr-TR" sz="2000"/>
              <a:t> </a:t>
            </a:r>
            <a:r>
              <a:rPr lang="tr-TR" sz="2000" b="1" err="1"/>
              <a:t>societal</a:t>
            </a:r>
            <a:r>
              <a:rPr lang="tr-TR" sz="2000" b="1"/>
              <a:t> </a:t>
            </a:r>
            <a:r>
              <a:rPr lang="tr-TR" sz="2000" b="1" err="1"/>
              <a:t>expectations</a:t>
            </a:r>
            <a:r>
              <a:rPr lang="tr-TR" sz="2000"/>
              <a:t>. </a:t>
            </a:r>
            <a:r>
              <a:rPr lang="tr-TR" sz="2000" err="1"/>
              <a:t>Tom</a:t>
            </a:r>
            <a:r>
              <a:rPr lang="tr-TR" sz="2000"/>
              <a:t> is </a:t>
            </a:r>
            <a:r>
              <a:rPr lang="tr-TR" sz="2000" err="1"/>
              <a:t>more</a:t>
            </a:r>
            <a:r>
              <a:rPr lang="tr-TR" sz="2000"/>
              <a:t> </a:t>
            </a:r>
            <a:r>
              <a:rPr lang="tr-TR" sz="2000" err="1"/>
              <a:t>practical</a:t>
            </a:r>
            <a:r>
              <a:rPr lang="tr-TR" sz="2000"/>
              <a:t> </a:t>
            </a:r>
            <a:r>
              <a:rPr lang="tr-TR" sz="2000" err="1"/>
              <a:t>and</a:t>
            </a:r>
            <a:r>
              <a:rPr lang="tr-TR" sz="2000"/>
              <a:t> </a:t>
            </a:r>
            <a:r>
              <a:rPr lang="tr-TR" sz="2000" err="1"/>
              <a:t>takes</a:t>
            </a:r>
            <a:r>
              <a:rPr lang="tr-TR" sz="2000"/>
              <a:t> </a:t>
            </a:r>
            <a:r>
              <a:rPr lang="tr-TR" sz="2000" err="1"/>
              <a:t>responsibility</a:t>
            </a:r>
            <a:r>
              <a:rPr lang="tr-TR" sz="2000"/>
              <a:t> </a:t>
            </a:r>
            <a:r>
              <a:rPr lang="tr-TR" sz="2000" err="1"/>
              <a:t>for</a:t>
            </a:r>
            <a:r>
              <a:rPr lang="tr-TR" sz="2000"/>
              <a:t> </a:t>
            </a:r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err="1"/>
              <a:t>family</a:t>
            </a:r>
            <a:r>
              <a:rPr lang="tr-TR" sz="2000"/>
              <a:t> </a:t>
            </a:r>
            <a:r>
              <a:rPr lang="tr-TR" sz="2000" err="1"/>
              <a:t>after</a:t>
            </a:r>
            <a:r>
              <a:rPr lang="tr-TR" sz="2000"/>
              <a:t> </a:t>
            </a:r>
            <a:r>
              <a:rPr lang="tr-TR" sz="2000" err="1"/>
              <a:t>their</a:t>
            </a:r>
            <a:r>
              <a:rPr lang="tr-TR" sz="2000"/>
              <a:t> </a:t>
            </a:r>
            <a:r>
              <a:rPr lang="tr-TR" sz="2000" err="1"/>
              <a:t>father</a:t>
            </a:r>
            <a:r>
              <a:rPr lang="tr-TR" sz="2000"/>
              <a:t>, </a:t>
            </a:r>
            <a:r>
              <a:rPr lang="tr-TR" sz="2000" b="1" err="1"/>
              <a:t>Mr</a:t>
            </a:r>
            <a:r>
              <a:rPr lang="tr-TR" sz="2000" b="1"/>
              <a:t>. </a:t>
            </a:r>
            <a:r>
              <a:rPr lang="tr-TR" sz="2000" b="1" err="1"/>
              <a:t>Tulliver</a:t>
            </a:r>
            <a:r>
              <a:rPr lang="tr-TR" sz="2000"/>
              <a:t>, </a:t>
            </a:r>
            <a:r>
              <a:rPr lang="tr-TR" sz="2000" err="1"/>
              <a:t>loses</a:t>
            </a:r>
            <a:r>
              <a:rPr lang="tr-TR" sz="2000"/>
              <a:t> </a:t>
            </a:r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err="1"/>
              <a:t>mill</a:t>
            </a:r>
            <a:r>
              <a:rPr lang="tr-TR" sz="2000"/>
              <a:t> </a:t>
            </a:r>
            <a:r>
              <a:rPr lang="tr-TR" sz="2000" err="1"/>
              <a:t>due</a:t>
            </a:r>
            <a:r>
              <a:rPr lang="tr-TR" sz="2000"/>
              <a:t> </a:t>
            </a:r>
            <a:r>
              <a:rPr lang="tr-TR" sz="2000" err="1"/>
              <a:t>to</a:t>
            </a:r>
            <a:r>
              <a:rPr lang="tr-TR" sz="2000"/>
              <a:t> </a:t>
            </a:r>
            <a:r>
              <a:rPr lang="tr-TR" sz="2000" err="1"/>
              <a:t>financial</a:t>
            </a:r>
            <a:r>
              <a:rPr lang="tr-TR" sz="2000"/>
              <a:t> </a:t>
            </a:r>
            <a:r>
              <a:rPr lang="tr-TR" sz="2000" err="1"/>
              <a:t>troubles</a:t>
            </a:r>
            <a:r>
              <a:rPr lang="tr-TR" sz="2000"/>
              <a:t> </a:t>
            </a:r>
            <a:r>
              <a:rPr lang="tr-TR" sz="2000" err="1"/>
              <a:t>caused</a:t>
            </a:r>
            <a:r>
              <a:rPr lang="tr-TR" sz="2000"/>
              <a:t> </a:t>
            </a:r>
            <a:r>
              <a:rPr lang="tr-TR" sz="2000" err="1"/>
              <a:t>by</a:t>
            </a:r>
            <a:r>
              <a:rPr lang="tr-TR" sz="2000"/>
              <a:t> a </a:t>
            </a:r>
            <a:r>
              <a:rPr lang="tr-TR" sz="2000" err="1"/>
              <a:t>lawsuit</a:t>
            </a:r>
            <a:r>
              <a:rPr lang="tr-TR" sz="2000"/>
              <a:t> </a:t>
            </a:r>
            <a:r>
              <a:rPr lang="tr-TR" sz="2000" err="1"/>
              <a:t>with</a:t>
            </a:r>
            <a:r>
              <a:rPr lang="tr-TR" sz="2000"/>
              <a:t> </a:t>
            </a:r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b="1" err="1"/>
              <a:t>Wakem</a:t>
            </a:r>
            <a:r>
              <a:rPr lang="tr-TR" sz="2000" b="1"/>
              <a:t> </a:t>
            </a:r>
            <a:r>
              <a:rPr lang="tr-TR" sz="2000" b="1" err="1"/>
              <a:t>family</a:t>
            </a:r>
            <a:r>
              <a:rPr lang="tr-TR" sz="2000"/>
              <a:t>.</a:t>
            </a:r>
          </a:p>
          <a:p>
            <a:r>
              <a:rPr lang="tr-TR" sz="2000" err="1"/>
              <a:t>The</a:t>
            </a:r>
            <a:r>
              <a:rPr lang="tr-TR" sz="2000"/>
              <a:t> main </a:t>
            </a:r>
            <a:r>
              <a:rPr lang="tr-TR" sz="2000" err="1"/>
              <a:t>conflict</a:t>
            </a:r>
            <a:r>
              <a:rPr lang="tr-TR" sz="2000"/>
              <a:t> of </a:t>
            </a:r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err="1"/>
              <a:t>novel</a:t>
            </a:r>
            <a:r>
              <a:rPr lang="tr-TR" sz="2000"/>
              <a:t> </a:t>
            </a:r>
            <a:r>
              <a:rPr lang="tr-TR" sz="2000" err="1"/>
              <a:t>revolves</a:t>
            </a:r>
            <a:r>
              <a:rPr lang="tr-TR" sz="2000"/>
              <a:t> </a:t>
            </a:r>
            <a:r>
              <a:rPr lang="tr-TR" sz="2000" err="1"/>
              <a:t>around</a:t>
            </a:r>
            <a:r>
              <a:rPr lang="tr-TR" sz="2000"/>
              <a:t> </a:t>
            </a:r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err="1"/>
              <a:t>Tulliver</a:t>
            </a:r>
            <a:r>
              <a:rPr lang="tr-TR" sz="2000"/>
              <a:t> </a:t>
            </a:r>
            <a:r>
              <a:rPr lang="tr-TR" sz="2000" err="1"/>
              <a:t>family’s</a:t>
            </a:r>
            <a:r>
              <a:rPr lang="tr-TR" sz="2000"/>
              <a:t> </a:t>
            </a:r>
            <a:r>
              <a:rPr lang="tr-TR" sz="2000" err="1"/>
              <a:t>financial</a:t>
            </a:r>
            <a:r>
              <a:rPr lang="tr-TR" sz="2000"/>
              <a:t> </a:t>
            </a:r>
            <a:r>
              <a:rPr lang="tr-TR" sz="2000" err="1"/>
              <a:t>downfall</a:t>
            </a:r>
            <a:r>
              <a:rPr lang="tr-TR" sz="2000"/>
              <a:t> </a:t>
            </a:r>
            <a:r>
              <a:rPr lang="tr-TR" sz="2000" err="1"/>
              <a:t>after</a:t>
            </a:r>
            <a:r>
              <a:rPr lang="tr-TR" sz="2000"/>
              <a:t> </a:t>
            </a:r>
            <a:r>
              <a:rPr lang="tr-TR" sz="2000" b="1" err="1"/>
              <a:t>Mr</a:t>
            </a:r>
            <a:r>
              <a:rPr lang="tr-TR" sz="2000" b="1"/>
              <a:t>. </a:t>
            </a:r>
            <a:r>
              <a:rPr lang="tr-TR" sz="2000" b="1" err="1"/>
              <a:t>Tulliver</a:t>
            </a:r>
            <a:r>
              <a:rPr lang="tr-TR" sz="2000"/>
              <a:t> </a:t>
            </a:r>
            <a:r>
              <a:rPr lang="tr-TR" sz="2000" err="1"/>
              <a:t>loses</a:t>
            </a:r>
            <a:r>
              <a:rPr lang="tr-TR" sz="2000"/>
              <a:t> a </a:t>
            </a:r>
            <a:r>
              <a:rPr lang="tr-TR" sz="2000" err="1"/>
              <a:t>lawsuit</a:t>
            </a:r>
            <a:r>
              <a:rPr lang="tr-TR" sz="2000"/>
              <a:t> </a:t>
            </a:r>
            <a:r>
              <a:rPr lang="tr-TR" sz="2000" err="1"/>
              <a:t>against</a:t>
            </a:r>
            <a:r>
              <a:rPr lang="tr-TR" sz="2000"/>
              <a:t> </a:t>
            </a:r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b="1" err="1"/>
              <a:t>Wakems</a:t>
            </a:r>
            <a:r>
              <a:rPr lang="tr-TR" sz="2000" b="1"/>
              <a:t> </a:t>
            </a:r>
            <a:r>
              <a:rPr lang="tr-TR" sz="2000" b="1" err="1"/>
              <a:t>which</a:t>
            </a:r>
            <a:r>
              <a:rPr lang="tr-TR" sz="2000" b="1"/>
              <a:t> </a:t>
            </a:r>
            <a:r>
              <a:rPr lang="tr-TR" sz="2000" b="1" err="1"/>
              <a:t>causes</a:t>
            </a:r>
            <a:r>
              <a:rPr lang="tr-TR" sz="2000"/>
              <a:t> </a:t>
            </a:r>
            <a:r>
              <a:rPr lang="tr-TR" sz="2000" err="1"/>
              <a:t>to</a:t>
            </a:r>
            <a:r>
              <a:rPr lang="tr-TR" sz="2000"/>
              <a:t> </a:t>
            </a:r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err="1"/>
              <a:t>loss</a:t>
            </a:r>
            <a:r>
              <a:rPr lang="tr-TR" sz="2000"/>
              <a:t> of </a:t>
            </a:r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err="1"/>
              <a:t>mill</a:t>
            </a:r>
            <a:r>
              <a:rPr lang="tr-TR" sz="2000"/>
              <a:t>. </a:t>
            </a:r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err="1"/>
              <a:t>family</a:t>
            </a:r>
            <a:r>
              <a:rPr lang="tr-TR" sz="2000"/>
              <a:t> </a:t>
            </a:r>
            <a:r>
              <a:rPr lang="tr-TR" sz="2000" err="1"/>
              <a:t>struggles</a:t>
            </a:r>
            <a:r>
              <a:rPr lang="tr-TR" sz="2000"/>
              <a:t> </a:t>
            </a:r>
            <a:r>
              <a:rPr lang="tr-TR" sz="2000" err="1"/>
              <a:t>to</a:t>
            </a:r>
            <a:r>
              <a:rPr lang="tr-TR" sz="2000"/>
              <a:t> </a:t>
            </a:r>
            <a:r>
              <a:rPr lang="tr-TR" sz="2000" err="1"/>
              <a:t>regain</a:t>
            </a:r>
            <a:r>
              <a:rPr lang="tr-TR" sz="2000"/>
              <a:t> </a:t>
            </a:r>
            <a:r>
              <a:rPr lang="tr-TR" sz="2000" err="1"/>
              <a:t>their</a:t>
            </a:r>
            <a:r>
              <a:rPr lang="tr-TR" sz="2000"/>
              <a:t> </a:t>
            </a:r>
            <a:r>
              <a:rPr lang="tr-TR" sz="2000" err="1"/>
              <a:t>fame</a:t>
            </a:r>
            <a:r>
              <a:rPr lang="tr-TR" sz="2000"/>
              <a:t> </a:t>
            </a:r>
            <a:r>
              <a:rPr lang="tr-TR" sz="2000" err="1"/>
              <a:t>and</a:t>
            </a:r>
            <a:r>
              <a:rPr lang="tr-TR" sz="2000"/>
              <a:t> </a:t>
            </a:r>
            <a:r>
              <a:rPr lang="tr-TR" sz="2000" err="1"/>
              <a:t>fortune</a:t>
            </a:r>
            <a:r>
              <a:rPr lang="tr-TR" sz="2000"/>
              <a:t>. Maggie </a:t>
            </a:r>
            <a:r>
              <a:rPr lang="tr-TR" sz="2000" err="1"/>
              <a:t>faces</a:t>
            </a:r>
            <a:r>
              <a:rPr lang="tr-TR" sz="2000"/>
              <a:t> her </a:t>
            </a:r>
            <a:r>
              <a:rPr lang="tr-TR" sz="2000" err="1"/>
              <a:t>own</a:t>
            </a:r>
            <a:r>
              <a:rPr lang="tr-TR" sz="2000"/>
              <a:t> </a:t>
            </a:r>
            <a:r>
              <a:rPr lang="tr-TR" sz="2000" err="1"/>
              <a:t>internal</a:t>
            </a:r>
            <a:r>
              <a:rPr lang="tr-TR" sz="2000"/>
              <a:t> </a:t>
            </a:r>
            <a:r>
              <a:rPr lang="tr-TR" sz="2000" err="1"/>
              <a:t>conflicts</a:t>
            </a:r>
            <a:r>
              <a:rPr lang="tr-TR" sz="2000"/>
              <a:t> </a:t>
            </a:r>
            <a:r>
              <a:rPr lang="tr-TR" sz="2000" err="1"/>
              <a:t>and</a:t>
            </a:r>
            <a:r>
              <a:rPr lang="tr-TR" sz="2000"/>
              <a:t> </a:t>
            </a:r>
            <a:r>
              <a:rPr lang="tr-TR" sz="2000" err="1"/>
              <a:t>feels</a:t>
            </a:r>
            <a:r>
              <a:rPr lang="tr-TR" sz="2000"/>
              <a:t> </a:t>
            </a:r>
            <a:r>
              <a:rPr lang="tr-TR" sz="2000" err="1"/>
              <a:t>torn</a:t>
            </a:r>
            <a:r>
              <a:rPr lang="tr-TR" sz="2000"/>
              <a:t> </a:t>
            </a:r>
            <a:r>
              <a:rPr lang="tr-TR" sz="2000" err="1"/>
              <a:t>between</a:t>
            </a:r>
            <a:r>
              <a:rPr lang="tr-TR" sz="2000"/>
              <a:t> her </a:t>
            </a:r>
            <a:r>
              <a:rPr lang="tr-TR" sz="2000" b="1" err="1"/>
              <a:t>intellectual</a:t>
            </a:r>
            <a:r>
              <a:rPr lang="tr-TR" sz="2000" b="1"/>
              <a:t> </a:t>
            </a:r>
            <a:r>
              <a:rPr lang="tr-TR" sz="2000" b="1" err="1"/>
              <a:t>aspirations</a:t>
            </a:r>
            <a:r>
              <a:rPr lang="tr-TR" sz="2000"/>
              <a:t> </a:t>
            </a:r>
            <a:r>
              <a:rPr lang="tr-TR" sz="2000" err="1"/>
              <a:t>and</a:t>
            </a:r>
            <a:r>
              <a:rPr lang="tr-TR" sz="2000"/>
              <a:t> </a:t>
            </a:r>
            <a:r>
              <a:rPr lang="tr-TR" sz="2000" err="1"/>
              <a:t>society’s</a:t>
            </a:r>
            <a:r>
              <a:rPr lang="tr-TR" sz="2000"/>
              <a:t> </a:t>
            </a:r>
            <a:r>
              <a:rPr lang="tr-TR" sz="2000" err="1"/>
              <a:t>restrictive</a:t>
            </a:r>
            <a:r>
              <a:rPr lang="tr-TR" sz="2000"/>
              <a:t> </a:t>
            </a:r>
            <a:r>
              <a:rPr lang="tr-TR" sz="2000" err="1"/>
              <a:t>expectations</a:t>
            </a:r>
            <a:r>
              <a:rPr lang="tr-TR" sz="2000"/>
              <a:t>, </a:t>
            </a:r>
            <a:r>
              <a:rPr lang="tr-TR" sz="2000" err="1"/>
              <a:t>particularly</a:t>
            </a:r>
            <a:r>
              <a:rPr lang="tr-TR" sz="2000"/>
              <a:t> </a:t>
            </a:r>
            <a:r>
              <a:rPr lang="tr-TR" sz="2000" err="1"/>
              <a:t>for</a:t>
            </a:r>
            <a:r>
              <a:rPr lang="tr-TR" sz="2000"/>
              <a:t> </a:t>
            </a:r>
            <a:r>
              <a:rPr lang="tr-TR" sz="2000" err="1"/>
              <a:t>women</a:t>
            </a:r>
            <a:r>
              <a:rPr lang="tr-TR" sz="2000"/>
              <a:t> in </a:t>
            </a:r>
            <a:r>
              <a:rPr lang="tr-TR" sz="2000" err="1"/>
              <a:t>Victorian</a:t>
            </a:r>
            <a:r>
              <a:rPr lang="tr-TR" sz="2000"/>
              <a:t> </a:t>
            </a:r>
            <a:r>
              <a:rPr lang="tr-TR" sz="2000" err="1"/>
              <a:t>society</a:t>
            </a:r>
            <a:r>
              <a:rPr lang="tr-TR" sz="2000"/>
              <a:t>.</a:t>
            </a:r>
          </a:p>
          <a:p>
            <a:r>
              <a:rPr lang="tr-TR" sz="2000" err="1"/>
              <a:t>Tom</a:t>
            </a:r>
            <a:r>
              <a:rPr lang="tr-TR" sz="2000"/>
              <a:t>,  </a:t>
            </a:r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err="1"/>
              <a:t>head</a:t>
            </a:r>
            <a:r>
              <a:rPr lang="tr-TR" sz="2000"/>
              <a:t> of </a:t>
            </a:r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err="1"/>
              <a:t>family</a:t>
            </a:r>
            <a:r>
              <a:rPr lang="tr-TR" sz="2000"/>
              <a:t>, </a:t>
            </a:r>
            <a:r>
              <a:rPr lang="tr-TR" sz="2000" err="1"/>
              <a:t>sacrifices</a:t>
            </a:r>
            <a:r>
              <a:rPr lang="tr-TR" sz="2000"/>
              <a:t> his </a:t>
            </a:r>
            <a:r>
              <a:rPr lang="tr-TR" sz="2000" err="1"/>
              <a:t>ambitions</a:t>
            </a:r>
            <a:r>
              <a:rPr lang="tr-TR" sz="2000"/>
              <a:t> </a:t>
            </a:r>
            <a:r>
              <a:rPr lang="tr-TR" sz="2000" err="1"/>
              <a:t>to</a:t>
            </a:r>
            <a:r>
              <a:rPr lang="tr-TR" sz="2000"/>
              <a:t> </a:t>
            </a:r>
            <a:r>
              <a:rPr lang="tr-TR" sz="2000" err="1"/>
              <a:t>repay</a:t>
            </a:r>
            <a:r>
              <a:rPr lang="tr-TR" sz="2000"/>
              <a:t> </a:t>
            </a:r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err="1"/>
              <a:t>family’s</a:t>
            </a:r>
            <a:r>
              <a:rPr lang="tr-TR" sz="2000"/>
              <a:t> </a:t>
            </a:r>
            <a:r>
              <a:rPr lang="tr-TR" sz="2000" err="1"/>
              <a:t>debts</a:t>
            </a:r>
            <a:r>
              <a:rPr lang="tr-TR" sz="2000"/>
              <a:t>. </a:t>
            </a:r>
            <a:r>
              <a:rPr lang="tr-TR" sz="2000" err="1"/>
              <a:t>Maggie’s</a:t>
            </a:r>
            <a:r>
              <a:rPr lang="tr-TR" sz="2000"/>
              <a:t> </a:t>
            </a:r>
            <a:r>
              <a:rPr lang="tr-TR" sz="2000" err="1"/>
              <a:t>complex</a:t>
            </a:r>
            <a:r>
              <a:rPr lang="tr-TR" sz="2000"/>
              <a:t> </a:t>
            </a:r>
            <a:r>
              <a:rPr lang="tr-TR" sz="2000" err="1"/>
              <a:t>relationship</a:t>
            </a:r>
            <a:r>
              <a:rPr lang="tr-TR" sz="2000"/>
              <a:t> </a:t>
            </a:r>
            <a:r>
              <a:rPr lang="tr-TR" sz="2000" err="1"/>
              <a:t>with</a:t>
            </a:r>
            <a:r>
              <a:rPr lang="tr-TR" sz="2000"/>
              <a:t> her </a:t>
            </a:r>
            <a:r>
              <a:rPr lang="tr-TR" sz="2000" err="1"/>
              <a:t>brother</a:t>
            </a:r>
            <a:r>
              <a:rPr lang="tr-TR" sz="2000"/>
              <a:t> </a:t>
            </a:r>
            <a:r>
              <a:rPr lang="tr-TR" sz="2000" err="1"/>
              <a:t>revolves</a:t>
            </a:r>
            <a:r>
              <a:rPr lang="tr-TR" sz="2000"/>
              <a:t> </a:t>
            </a:r>
            <a:r>
              <a:rPr lang="tr-TR" sz="2000" err="1"/>
              <a:t>around</a:t>
            </a:r>
            <a:r>
              <a:rPr lang="tr-TR" sz="2000"/>
              <a:t> </a:t>
            </a:r>
            <a:r>
              <a:rPr lang="tr-TR" sz="2000" b="1" err="1"/>
              <a:t>loyalty</a:t>
            </a:r>
            <a:r>
              <a:rPr lang="tr-TR" sz="2000" b="1"/>
              <a:t>, </a:t>
            </a:r>
            <a:r>
              <a:rPr lang="tr-TR" sz="2000" b="1" err="1"/>
              <a:t>duty</a:t>
            </a:r>
            <a:r>
              <a:rPr lang="tr-TR" sz="2000"/>
              <a:t>, </a:t>
            </a:r>
            <a:r>
              <a:rPr lang="tr-TR" sz="2000" err="1"/>
              <a:t>and</a:t>
            </a:r>
            <a:r>
              <a:rPr lang="tr-TR" sz="2000"/>
              <a:t> </a:t>
            </a:r>
            <a:r>
              <a:rPr lang="tr-TR" sz="2000" b="1" err="1"/>
              <a:t>their</a:t>
            </a:r>
            <a:r>
              <a:rPr lang="tr-TR" sz="2000" b="1"/>
              <a:t> </a:t>
            </a:r>
            <a:r>
              <a:rPr lang="tr-TR" sz="2000" b="1" err="1"/>
              <a:t>diverging</a:t>
            </a:r>
            <a:r>
              <a:rPr lang="tr-TR" sz="2000" b="1"/>
              <a:t> </a:t>
            </a:r>
            <a:r>
              <a:rPr lang="tr-TR" sz="2000" b="1" err="1"/>
              <a:t>personalities</a:t>
            </a:r>
            <a:r>
              <a:rPr lang="tr-TR" sz="2000" b="1"/>
              <a:t>.</a:t>
            </a:r>
          </a:p>
          <a:p>
            <a:r>
              <a:rPr lang="tr-TR" sz="2000"/>
              <a:t>Maggie </a:t>
            </a:r>
            <a:r>
              <a:rPr lang="tr-TR" sz="2000" err="1"/>
              <a:t>seeks</a:t>
            </a:r>
            <a:r>
              <a:rPr lang="tr-TR" sz="2000"/>
              <a:t> </a:t>
            </a:r>
            <a:r>
              <a:rPr lang="tr-TR" sz="2000" err="1"/>
              <a:t>emotional</a:t>
            </a:r>
            <a:r>
              <a:rPr lang="tr-TR" sz="2000"/>
              <a:t> </a:t>
            </a:r>
            <a:r>
              <a:rPr lang="tr-TR" sz="2000" err="1"/>
              <a:t>fulfillment</a:t>
            </a:r>
            <a:r>
              <a:rPr lang="tr-TR" sz="2000"/>
              <a:t> but </a:t>
            </a:r>
            <a:r>
              <a:rPr lang="tr-TR" sz="2000" err="1"/>
              <a:t>faces</a:t>
            </a:r>
            <a:r>
              <a:rPr lang="tr-TR" sz="2000"/>
              <a:t> </a:t>
            </a:r>
            <a:r>
              <a:rPr lang="tr-TR" sz="2000" err="1"/>
              <a:t>social</a:t>
            </a:r>
            <a:r>
              <a:rPr lang="tr-TR" sz="2000"/>
              <a:t> </a:t>
            </a:r>
            <a:r>
              <a:rPr lang="tr-TR" sz="2000" err="1"/>
              <a:t>scandal</a:t>
            </a:r>
            <a:r>
              <a:rPr lang="tr-TR" sz="2000"/>
              <a:t> </a:t>
            </a:r>
            <a:r>
              <a:rPr lang="tr-TR" sz="2000" err="1"/>
              <a:t>due</a:t>
            </a:r>
            <a:r>
              <a:rPr lang="tr-TR" sz="2000"/>
              <a:t> </a:t>
            </a:r>
            <a:r>
              <a:rPr lang="tr-TR" sz="2000" err="1"/>
              <a:t>to</a:t>
            </a:r>
            <a:r>
              <a:rPr lang="tr-TR" sz="2000"/>
              <a:t> her </a:t>
            </a:r>
            <a:r>
              <a:rPr lang="tr-TR" sz="2000" err="1"/>
              <a:t>relationships</a:t>
            </a:r>
            <a:r>
              <a:rPr lang="tr-TR" sz="2000"/>
              <a:t>. </a:t>
            </a:r>
            <a:r>
              <a:rPr lang="tr-TR" sz="2000" err="1"/>
              <a:t>She</a:t>
            </a:r>
            <a:r>
              <a:rPr lang="tr-TR" sz="2000"/>
              <a:t> </a:t>
            </a:r>
            <a:r>
              <a:rPr lang="tr-TR" sz="2000" err="1"/>
              <a:t>develops</a:t>
            </a:r>
            <a:r>
              <a:rPr lang="tr-TR" sz="2000"/>
              <a:t> a </a:t>
            </a:r>
            <a:r>
              <a:rPr lang="tr-TR" sz="2000" err="1"/>
              <a:t>deep</a:t>
            </a:r>
            <a:r>
              <a:rPr lang="tr-TR" sz="2000"/>
              <a:t> </a:t>
            </a:r>
            <a:r>
              <a:rPr lang="tr-TR" sz="2000" err="1"/>
              <a:t>connection</a:t>
            </a:r>
            <a:r>
              <a:rPr lang="tr-TR" sz="2000"/>
              <a:t> </a:t>
            </a:r>
            <a:r>
              <a:rPr lang="tr-TR" sz="2000" err="1"/>
              <a:t>with</a:t>
            </a:r>
            <a:r>
              <a:rPr lang="tr-TR" sz="2000"/>
              <a:t> </a:t>
            </a:r>
            <a:r>
              <a:rPr lang="tr-TR" sz="2000" b="1"/>
              <a:t>Philip </a:t>
            </a:r>
            <a:r>
              <a:rPr lang="tr-TR" sz="2000" b="1" err="1"/>
              <a:t>Wakem</a:t>
            </a:r>
            <a:r>
              <a:rPr lang="tr-TR" sz="2000"/>
              <a:t>, son of </a:t>
            </a:r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err="1"/>
              <a:t>family’s</a:t>
            </a:r>
            <a:r>
              <a:rPr lang="tr-TR" sz="2000"/>
              <a:t> </a:t>
            </a:r>
            <a:r>
              <a:rPr lang="tr-TR" sz="2000" err="1"/>
              <a:t>rival</a:t>
            </a:r>
            <a:r>
              <a:rPr lang="tr-TR" sz="2000"/>
              <a:t>, but </a:t>
            </a:r>
            <a:r>
              <a:rPr lang="tr-TR" sz="2000" err="1"/>
              <a:t>breaks</a:t>
            </a:r>
            <a:r>
              <a:rPr lang="tr-TR" sz="2000"/>
              <a:t> it </a:t>
            </a:r>
            <a:r>
              <a:rPr lang="tr-TR" sz="2000" err="1"/>
              <a:t>off</a:t>
            </a:r>
            <a:r>
              <a:rPr lang="tr-TR" sz="2000"/>
              <a:t> </a:t>
            </a:r>
            <a:r>
              <a:rPr lang="tr-TR" sz="2000" err="1"/>
              <a:t>out</a:t>
            </a:r>
            <a:r>
              <a:rPr lang="tr-TR" sz="2000"/>
              <a:t> of </a:t>
            </a:r>
            <a:r>
              <a:rPr lang="tr-TR" sz="2000" err="1"/>
              <a:t>loyalty</a:t>
            </a:r>
            <a:r>
              <a:rPr lang="tr-TR" sz="2000"/>
              <a:t> </a:t>
            </a:r>
            <a:r>
              <a:rPr lang="tr-TR" sz="2000" err="1"/>
              <a:t>to</a:t>
            </a:r>
            <a:r>
              <a:rPr lang="tr-TR" sz="2000"/>
              <a:t> </a:t>
            </a:r>
            <a:r>
              <a:rPr lang="tr-TR" sz="2000" err="1"/>
              <a:t>Tom</a:t>
            </a:r>
            <a:r>
              <a:rPr lang="tr-TR" sz="2000"/>
              <a:t>. </a:t>
            </a:r>
            <a:r>
              <a:rPr lang="tr-TR" sz="2000" err="1"/>
              <a:t>Later</a:t>
            </a:r>
            <a:r>
              <a:rPr lang="tr-TR" sz="2000"/>
              <a:t>, </a:t>
            </a:r>
            <a:r>
              <a:rPr lang="tr-TR" sz="2000" err="1"/>
              <a:t>Maggie’s</a:t>
            </a:r>
            <a:r>
              <a:rPr lang="tr-TR" sz="2000"/>
              <a:t> </a:t>
            </a:r>
            <a:r>
              <a:rPr lang="tr-TR" sz="2000" err="1"/>
              <a:t>brief</a:t>
            </a:r>
            <a:r>
              <a:rPr lang="tr-TR" sz="2000"/>
              <a:t> </a:t>
            </a:r>
            <a:r>
              <a:rPr lang="tr-TR" sz="2000" err="1"/>
              <a:t>romantic</a:t>
            </a:r>
            <a:r>
              <a:rPr lang="tr-TR" sz="2000"/>
              <a:t> </a:t>
            </a:r>
            <a:r>
              <a:rPr lang="tr-TR" sz="2000" err="1"/>
              <a:t>involvement</a:t>
            </a:r>
            <a:r>
              <a:rPr lang="tr-TR" sz="2000"/>
              <a:t> </a:t>
            </a:r>
            <a:r>
              <a:rPr lang="tr-TR" sz="2000" err="1"/>
              <a:t>with</a:t>
            </a:r>
            <a:r>
              <a:rPr lang="tr-TR" sz="2000"/>
              <a:t> </a:t>
            </a:r>
            <a:r>
              <a:rPr lang="tr-TR" sz="2000" b="1"/>
              <a:t>Stephen </a:t>
            </a:r>
            <a:r>
              <a:rPr lang="tr-TR" sz="2000" b="1" err="1"/>
              <a:t>Guest</a:t>
            </a:r>
            <a:r>
              <a:rPr lang="tr-TR" sz="2000"/>
              <a:t>, her </a:t>
            </a:r>
            <a:r>
              <a:rPr lang="tr-TR" sz="2000" err="1"/>
              <a:t>cousin</a:t>
            </a:r>
            <a:r>
              <a:rPr lang="tr-TR" sz="2000"/>
              <a:t> </a:t>
            </a:r>
            <a:r>
              <a:rPr lang="tr-TR" sz="2000" b="1"/>
              <a:t>Lucy </a:t>
            </a:r>
            <a:r>
              <a:rPr lang="tr-TR" sz="2000" b="1" err="1"/>
              <a:t>Deane’s</a:t>
            </a:r>
            <a:r>
              <a:rPr lang="tr-TR" sz="2000"/>
              <a:t> </a:t>
            </a:r>
            <a:r>
              <a:rPr lang="tr-TR" sz="2000" err="1"/>
              <a:t>suitor</a:t>
            </a:r>
            <a:r>
              <a:rPr lang="tr-TR" sz="2000"/>
              <a:t>, </a:t>
            </a:r>
            <a:r>
              <a:rPr lang="tr-TR" sz="2000" err="1"/>
              <a:t>results</a:t>
            </a:r>
            <a:r>
              <a:rPr lang="tr-TR" sz="2000"/>
              <a:t> in </a:t>
            </a:r>
            <a:r>
              <a:rPr lang="tr-TR" sz="2000" err="1"/>
              <a:t>societal</a:t>
            </a:r>
            <a:r>
              <a:rPr lang="tr-TR" sz="2000"/>
              <a:t> </a:t>
            </a:r>
            <a:r>
              <a:rPr lang="tr-TR" sz="2000" err="1"/>
              <a:t>disgrace</a:t>
            </a:r>
            <a:r>
              <a:rPr lang="tr-TR" sz="2000"/>
              <a:t> </a:t>
            </a:r>
            <a:r>
              <a:rPr lang="tr-TR" sz="2000" err="1"/>
              <a:t>and</a:t>
            </a:r>
            <a:r>
              <a:rPr lang="tr-TR" sz="2000"/>
              <a:t> </a:t>
            </a:r>
            <a:r>
              <a:rPr lang="tr-TR" sz="2000" err="1"/>
              <a:t>Maggie’s</a:t>
            </a:r>
            <a:r>
              <a:rPr lang="tr-TR" sz="2000"/>
              <a:t> </a:t>
            </a:r>
            <a:r>
              <a:rPr lang="tr-TR" sz="2000" err="1"/>
              <a:t>rejection</a:t>
            </a:r>
            <a:r>
              <a:rPr lang="tr-TR" sz="2000"/>
              <a:t> </a:t>
            </a:r>
            <a:r>
              <a:rPr lang="tr-TR" sz="2000" err="1"/>
              <a:t>by</a:t>
            </a:r>
            <a:r>
              <a:rPr lang="tr-TR" sz="2000"/>
              <a:t> her </a:t>
            </a:r>
            <a:r>
              <a:rPr lang="tr-TR" sz="2000" err="1"/>
              <a:t>community</a:t>
            </a:r>
            <a:r>
              <a:rPr lang="tr-TR" sz="2000"/>
              <a:t>.</a:t>
            </a:r>
          </a:p>
          <a:p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err="1"/>
              <a:t>novel</a:t>
            </a:r>
            <a:r>
              <a:rPr lang="tr-TR" sz="2000"/>
              <a:t> </a:t>
            </a:r>
            <a:r>
              <a:rPr lang="tr-TR" sz="2000" err="1"/>
              <a:t>ends</a:t>
            </a:r>
            <a:r>
              <a:rPr lang="tr-TR" sz="2000"/>
              <a:t> in a </a:t>
            </a:r>
            <a:r>
              <a:rPr lang="tr-TR" sz="2000" err="1"/>
              <a:t>devastating</a:t>
            </a:r>
            <a:r>
              <a:rPr lang="tr-TR" sz="2000"/>
              <a:t> </a:t>
            </a:r>
            <a:r>
              <a:rPr lang="tr-TR" sz="2000" err="1"/>
              <a:t>flood</a:t>
            </a:r>
            <a:r>
              <a:rPr lang="tr-TR" sz="2000"/>
              <a:t> </a:t>
            </a:r>
            <a:r>
              <a:rPr lang="tr-TR" sz="2000" err="1"/>
              <a:t>that</a:t>
            </a:r>
            <a:r>
              <a:rPr lang="tr-TR" sz="2000"/>
              <a:t> </a:t>
            </a:r>
            <a:r>
              <a:rPr lang="tr-TR" sz="2000" err="1"/>
              <a:t>sweeps</a:t>
            </a:r>
            <a:r>
              <a:rPr lang="tr-TR" sz="2000"/>
              <a:t> </a:t>
            </a:r>
            <a:r>
              <a:rPr lang="tr-TR" sz="2000" err="1"/>
              <a:t>through</a:t>
            </a:r>
            <a:r>
              <a:rPr lang="tr-TR" sz="2000"/>
              <a:t> St. </a:t>
            </a:r>
            <a:r>
              <a:rPr lang="tr-TR" sz="2000" err="1"/>
              <a:t>Ogg’s</a:t>
            </a:r>
            <a:r>
              <a:rPr lang="tr-TR" sz="2000"/>
              <a:t>. Maggie, in an </a:t>
            </a:r>
            <a:r>
              <a:rPr lang="tr-TR" sz="2000" err="1"/>
              <a:t>attempt</a:t>
            </a:r>
            <a:r>
              <a:rPr lang="tr-TR" sz="2000"/>
              <a:t> </a:t>
            </a:r>
            <a:r>
              <a:rPr lang="tr-TR" sz="2000" err="1"/>
              <a:t>to</a:t>
            </a:r>
            <a:r>
              <a:rPr lang="tr-TR" sz="2000"/>
              <a:t> </a:t>
            </a:r>
            <a:r>
              <a:rPr lang="tr-TR" sz="2000" err="1"/>
              <a:t>reconcile</a:t>
            </a:r>
            <a:r>
              <a:rPr lang="tr-TR" sz="2000"/>
              <a:t> </a:t>
            </a:r>
            <a:r>
              <a:rPr lang="tr-TR" sz="2000" err="1"/>
              <a:t>with</a:t>
            </a:r>
            <a:r>
              <a:rPr lang="tr-TR" sz="2000"/>
              <a:t> </a:t>
            </a:r>
            <a:r>
              <a:rPr lang="tr-TR" sz="2000" err="1"/>
              <a:t>Tom</a:t>
            </a:r>
            <a:r>
              <a:rPr lang="tr-TR" sz="2000"/>
              <a:t> </a:t>
            </a:r>
            <a:r>
              <a:rPr lang="tr-TR" sz="2000" err="1"/>
              <a:t>and</a:t>
            </a:r>
            <a:r>
              <a:rPr lang="tr-TR" sz="2000"/>
              <a:t> </a:t>
            </a:r>
            <a:r>
              <a:rPr lang="tr-TR" sz="2000" err="1"/>
              <a:t>save</a:t>
            </a:r>
            <a:r>
              <a:rPr lang="tr-TR" sz="2000"/>
              <a:t> </a:t>
            </a:r>
            <a:r>
              <a:rPr lang="tr-TR" sz="2000" err="1"/>
              <a:t>him</a:t>
            </a:r>
            <a:r>
              <a:rPr lang="tr-TR" sz="2000"/>
              <a:t> </a:t>
            </a:r>
            <a:r>
              <a:rPr lang="tr-TR" sz="2000" err="1"/>
              <a:t>from</a:t>
            </a:r>
            <a:r>
              <a:rPr lang="tr-TR" sz="2000"/>
              <a:t> </a:t>
            </a:r>
            <a:r>
              <a:rPr lang="tr-TR" sz="2000" err="1"/>
              <a:t>the</a:t>
            </a:r>
            <a:r>
              <a:rPr lang="tr-TR" sz="2000"/>
              <a:t> </a:t>
            </a:r>
            <a:r>
              <a:rPr lang="tr-TR" sz="2000" err="1"/>
              <a:t>rising</a:t>
            </a:r>
            <a:r>
              <a:rPr lang="tr-TR" sz="2000"/>
              <a:t> </a:t>
            </a:r>
            <a:r>
              <a:rPr lang="tr-TR" sz="2000" err="1"/>
              <a:t>waters</a:t>
            </a:r>
            <a:r>
              <a:rPr lang="tr-TR" sz="2000"/>
              <a:t>, </a:t>
            </a:r>
            <a:r>
              <a:rPr lang="tr-TR" sz="2000" err="1"/>
              <a:t>rows</a:t>
            </a:r>
            <a:r>
              <a:rPr lang="tr-TR" sz="2000"/>
              <a:t> </a:t>
            </a:r>
            <a:r>
              <a:rPr lang="tr-TR" sz="2000" err="1"/>
              <a:t>out</a:t>
            </a:r>
            <a:r>
              <a:rPr lang="tr-TR" sz="2000"/>
              <a:t> </a:t>
            </a:r>
            <a:r>
              <a:rPr lang="tr-TR" sz="2000" err="1"/>
              <a:t>to</a:t>
            </a:r>
            <a:r>
              <a:rPr lang="tr-TR" sz="2000"/>
              <a:t> </a:t>
            </a:r>
            <a:r>
              <a:rPr lang="tr-TR" sz="2000" err="1"/>
              <a:t>rescue</a:t>
            </a:r>
            <a:r>
              <a:rPr lang="tr-TR" sz="2000"/>
              <a:t> </a:t>
            </a:r>
            <a:r>
              <a:rPr lang="tr-TR" sz="2000" err="1"/>
              <a:t>him</a:t>
            </a:r>
            <a:r>
              <a:rPr lang="tr-TR" sz="2000"/>
              <a:t>. </a:t>
            </a:r>
            <a:r>
              <a:rPr lang="tr-TR" sz="2000" err="1"/>
              <a:t>However</a:t>
            </a:r>
            <a:r>
              <a:rPr lang="tr-TR" sz="2000"/>
              <a:t>, they </a:t>
            </a:r>
            <a:r>
              <a:rPr lang="tr-TR" sz="2000" err="1"/>
              <a:t>are</a:t>
            </a:r>
            <a:r>
              <a:rPr lang="tr-TR" sz="2000"/>
              <a:t> </a:t>
            </a:r>
            <a:r>
              <a:rPr lang="tr-TR" sz="2000" err="1"/>
              <a:t>both</a:t>
            </a:r>
            <a:r>
              <a:rPr lang="tr-TR" sz="2000"/>
              <a:t> </a:t>
            </a:r>
            <a:r>
              <a:rPr lang="tr-TR" sz="2000" err="1"/>
              <a:t>tragically</a:t>
            </a:r>
            <a:r>
              <a:rPr lang="tr-TR" sz="2000"/>
              <a:t> </a:t>
            </a:r>
            <a:r>
              <a:rPr lang="tr-TR" sz="2000" err="1"/>
              <a:t>drowned</a:t>
            </a:r>
            <a:r>
              <a:rPr lang="tr-TR" sz="2000"/>
              <a:t>, </a:t>
            </a:r>
            <a:r>
              <a:rPr lang="tr-TR" sz="2000" err="1"/>
              <a:t>their</a:t>
            </a:r>
            <a:r>
              <a:rPr lang="tr-TR" sz="2000"/>
              <a:t> </a:t>
            </a:r>
            <a:r>
              <a:rPr lang="tr-TR" sz="2000" err="1"/>
              <a:t>bodies</a:t>
            </a:r>
            <a:r>
              <a:rPr lang="tr-TR" sz="2000"/>
              <a:t> </a:t>
            </a:r>
            <a:r>
              <a:rPr lang="tr-TR" sz="2000" err="1"/>
              <a:t>found</a:t>
            </a:r>
            <a:r>
              <a:rPr lang="tr-TR" sz="2000"/>
              <a:t> </a:t>
            </a:r>
            <a:r>
              <a:rPr lang="tr-TR" sz="2000" err="1"/>
              <a:t>clasped</a:t>
            </a:r>
            <a:r>
              <a:rPr lang="tr-TR" sz="2000"/>
              <a:t> </a:t>
            </a:r>
            <a:r>
              <a:rPr lang="tr-TR" sz="2000" err="1"/>
              <a:t>together</a:t>
            </a:r>
            <a:r>
              <a:rPr lang="tr-TR" sz="2000"/>
              <a:t>.</a:t>
            </a:r>
            <a:endParaRPr lang="tr-TR" sz="200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11641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B68477-3823-3441-CDCA-FA19564F6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Group</a:t>
            </a:r>
            <a:r>
              <a:rPr lang="tr-TR" dirty="0"/>
              <a:t> </a:t>
            </a:r>
            <a:r>
              <a:rPr lang="tr-TR" dirty="0" err="1"/>
              <a:t>Discussion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A49813-753D-4AFB-7907-55D9D7FDB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Read </a:t>
            </a:r>
            <a:r>
              <a:rPr lang="tr-TR" dirty="0" err="1"/>
              <a:t>Chapter</a:t>
            </a:r>
            <a:r>
              <a:rPr lang="tr-TR" dirty="0"/>
              <a:t> 3 « </a:t>
            </a:r>
            <a:r>
              <a:rPr lang="tr-TR" dirty="0" err="1"/>
              <a:t>Mr.Riley</a:t>
            </a:r>
            <a:r>
              <a:rPr lang="tr-TR" dirty="0"/>
              <a:t> </a:t>
            </a:r>
            <a:r>
              <a:rPr lang="tr-TR" dirty="0" err="1"/>
              <a:t>Gives</a:t>
            </a:r>
            <a:r>
              <a:rPr lang="tr-TR" dirty="0"/>
              <a:t> his </a:t>
            </a:r>
            <a:r>
              <a:rPr lang="tr-TR" dirty="0" err="1"/>
              <a:t>Advice</a:t>
            </a:r>
            <a:r>
              <a:rPr lang="tr-TR" dirty="0"/>
              <a:t> </a:t>
            </a:r>
            <a:r>
              <a:rPr lang="tr-TR" dirty="0" err="1"/>
              <a:t>Concerning</a:t>
            </a:r>
            <a:r>
              <a:rPr lang="tr-TR" dirty="0"/>
              <a:t> a School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Tom</a:t>
            </a:r>
            <a:r>
              <a:rPr lang="tr-TR" dirty="0"/>
              <a:t>»</a:t>
            </a:r>
          </a:p>
          <a:p>
            <a:r>
              <a:rPr lang="tr-TR" dirty="0"/>
              <a:t>«But </a:t>
            </a:r>
            <a:r>
              <a:rPr lang="tr-TR" dirty="0" err="1"/>
              <a:t>the</a:t>
            </a:r>
            <a:r>
              <a:rPr lang="tr-TR" dirty="0"/>
              <a:t> dam </a:t>
            </a:r>
            <a:r>
              <a:rPr lang="tr-TR" dirty="0" err="1"/>
              <a:t>was</a:t>
            </a:r>
            <a:r>
              <a:rPr lang="tr-TR" dirty="0"/>
              <a:t> a </a:t>
            </a:r>
            <a:r>
              <a:rPr lang="tr-TR" dirty="0" err="1"/>
              <a:t>subject</a:t>
            </a:r>
            <a:r>
              <a:rPr lang="tr-TR" dirty="0"/>
              <a:t>…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puzzled</a:t>
            </a:r>
            <a:r>
              <a:rPr lang="tr-TR" dirty="0"/>
              <a:t>»</a:t>
            </a:r>
          </a:p>
          <a:p>
            <a:r>
              <a:rPr lang="tr-TR" dirty="0"/>
              <a:t> </a:t>
            </a:r>
            <a:r>
              <a:rPr lang="tr-TR" dirty="0" err="1"/>
              <a:t>Please</a:t>
            </a:r>
            <a:r>
              <a:rPr lang="tr-TR" dirty="0"/>
              <a:t> </a:t>
            </a:r>
            <a:r>
              <a:rPr lang="tr-TR" dirty="0" err="1"/>
              <a:t>discuss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following</a:t>
            </a:r>
            <a:r>
              <a:rPr lang="tr-TR" dirty="0"/>
              <a:t> </a:t>
            </a:r>
            <a:r>
              <a:rPr lang="tr-TR" dirty="0" err="1"/>
              <a:t>topics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find</a:t>
            </a:r>
            <a:r>
              <a:rPr lang="tr-TR" dirty="0"/>
              <a:t> </a:t>
            </a:r>
            <a:r>
              <a:rPr lang="tr-TR" dirty="0" err="1"/>
              <a:t>relevant</a:t>
            </a:r>
            <a:r>
              <a:rPr lang="tr-TR" dirty="0"/>
              <a:t> </a:t>
            </a:r>
            <a:r>
              <a:rPr lang="tr-TR" dirty="0" err="1"/>
              <a:t>quotations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each</a:t>
            </a:r>
            <a:r>
              <a:rPr lang="tr-TR" dirty="0"/>
              <a:t> </a:t>
            </a:r>
            <a:r>
              <a:rPr lang="tr-TR" dirty="0" err="1"/>
              <a:t>topic</a:t>
            </a:r>
            <a:r>
              <a:rPr lang="tr-TR" dirty="0"/>
              <a:t>.</a:t>
            </a:r>
          </a:p>
          <a:p>
            <a:endParaRPr lang="tr-TR" dirty="0"/>
          </a:p>
          <a:p>
            <a:pPr algn="ctr"/>
            <a:r>
              <a:rPr lang="tr-TR" dirty="0" err="1"/>
              <a:t>Education</a:t>
            </a:r>
            <a:endParaRPr lang="tr-TR" dirty="0"/>
          </a:p>
          <a:p>
            <a:pPr algn="ctr"/>
            <a:r>
              <a:rPr lang="tr-TR" dirty="0" err="1"/>
              <a:t>Psychological</a:t>
            </a:r>
            <a:r>
              <a:rPr lang="tr-TR" dirty="0"/>
              <a:t> </a:t>
            </a:r>
            <a:r>
              <a:rPr lang="tr-TR" dirty="0" err="1"/>
              <a:t>realism</a:t>
            </a:r>
            <a:endParaRPr lang="tr-TR" dirty="0"/>
          </a:p>
          <a:p>
            <a:pPr algn="ctr"/>
            <a:r>
              <a:rPr lang="tr-TR" dirty="0" err="1"/>
              <a:t>Misogyny</a:t>
            </a:r>
            <a:r>
              <a:rPr lang="tr-TR" dirty="0"/>
              <a:t> </a:t>
            </a:r>
          </a:p>
          <a:p>
            <a:pPr algn="ctr"/>
            <a:r>
              <a:rPr lang="tr-TR" dirty="0" err="1"/>
              <a:t>Gender</a:t>
            </a:r>
            <a:r>
              <a:rPr lang="tr-TR" dirty="0"/>
              <a:t> </a:t>
            </a:r>
            <a:r>
              <a:rPr lang="tr-TR" dirty="0" err="1"/>
              <a:t>inequalities</a:t>
            </a:r>
            <a:endParaRPr lang="tr-TR" dirty="0"/>
          </a:p>
          <a:p>
            <a:pPr algn="ctr"/>
            <a:r>
              <a:rPr lang="tr-TR" dirty="0" err="1"/>
              <a:t>Victorian</a:t>
            </a:r>
            <a:r>
              <a:rPr lang="tr-TR" dirty="0"/>
              <a:t> </a:t>
            </a:r>
            <a:r>
              <a:rPr lang="tr-TR" dirty="0" err="1"/>
              <a:t>values</a:t>
            </a:r>
            <a:endParaRPr lang="tr-TR" dirty="0"/>
          </a:p>
          <a:p>
            <a:pPr algn="ctr"/>
            <a:r>
              <a:rPr lang="tr-TR" dirty="0"/>
              <a:t>Class-</a:t>
            </a:r>
            <a:r>
              <a:rPr lang="tr-TR" dirty="0" err="1"/>
              <a:t>conscious</a:t>
            </a:r>
            <a:r>
              <a:rPr lang="tr-TR" dirty="0"/>
              <a:t> </a:t>
            </a:r>
            <a:r>
              <a:rPr lang="tr-TR" dirty="0" err="1"/>
              <a:t>society</a:t>
            </a:r>
            <a:endParaRPr lang="tr-TR" dirty="0"/>
          </a:p>
          <a:p>
            <a:pPr algn="ctr"/>
            <a:r>
              <a:rPr lang="tr-TR" dirty="0" err="1"/>
              <a:t>Conflicts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40069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BE8C6D-1714-97FC-6739-987FE30A6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Main </a:t>
            </a:r>
            <a:r>
              <a:rPr lang="tr-TR" err="1"/>
              <a:t>Themes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1E7B5C-303A-5DD8-9584-977BF79F4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err="1"/>
              <a:t>Victorian</a:t>
            </a:r>
            <a:r>
              <a:rPr lang="tr-TR" b="1"/>
              <a:t> Dilemma</a:t>
            </a:r>
            <a:r>
              <a:rPr lang="tr-TR"/>
              <a:t>: </a:t>
            </a:r>
          </a:p>
          <a:p>
            <a:r>
              <a:rPr lang="tr-TR" b="1" err="1"/>
              <a:t>Utiliterian</a:t>
            </a:r>
            <a:r>
              <a:rPr lang="tr-TR" b="1"/>
              <a:t>/</a:t>
            </a:r>
            <a:r>
              <a:rPr lang="tr-TR" b="1" err="1"/>
              <a:t>capitalist</a:t>
            </a:r>
            <a:r>
              <a:rPr lang="tr-TR" b="1"/>
              <a:t> </a:t>
            </a:r>
            <a:r>
              <a:rPr lang="tr-TR" b="1" err="1"/>
              <a:t>economy</a:t>
            </a:r>
            <a:r>
              <a:rPr lang="tr-TR" b="1"/>
              <a:t>: </a:t>
            </a:r>
          </a:p>
          <a:p>
            <a:r>
              <a:rPr lang="tr-TR" b="1" err="1"/>
              <a:t>Social</a:t>
            </a:r>
            <a:r>
              <a:rPr lang="tr-TR" b="1"/>
              <a:t> </a:t>
            </a:r>
            <a:r>
              <a:rPr lang="tr-TR" b="1" err="1"/>
              <a:t>Conformity</a:t>
            </a:r>
            <a:r>
              <a:rPr lang="tr-TR" b="1"/>
              <a:t>:</a:t>
            </a:r>
            <a:endParaRPr lang="tr-TR"/>
          </a:p>
          <a:p>
            <a:r>
              <a:rPr lang="tr-TR" b="1" err="1"/>
              <a:t>Exclusion</a:t>
            </a:r>
            <a:r>
              <a:rPr lang="tr-TR" b="1"/>
              <a:t> of </a:t>
            </a:r>
            <a:r>
              <a:rPr lang="tr-TR" b="1" err="1"/>
              <a:t>women</a:t>
            </a:r>
            <a:r>
              <a:rPr lang="tr-TR" b="1"/>
              <a:t> </a:t>
            </a:r>
            <a:r>
              <a:rPr lang="tr-TR" b="1" err="1"/>
              <a:t>from</a:t>
            </a:r>
            <a:r>
              <a:rPr lang="tr-TR" b="1"/>
              <a:t> </a:t>
            </a:r>
            <a:r>
              <a:rPr lang="tr-TR" b="1" err="1"/>
              <a:t>education</a:t>
            </a:r>
            <a:r>
              <a:rPr lang="tr-TR" b="1"/>
              <a:t> </a:t>
            </a:r>
            <a:r>
              <a:rPr lang="tr-TR" b="1" err="1"/>
              <a:t>and</a:t>
            </a:r>
            <a:r>
              <a:rPr lang="tr-TR" b="1"/>
              <a:t> </a:t>
            </a:r>
            <a:r>
              <a:rPr lang="tr-TR" b="1" err="1"/>
              <a:t>lack</a:t>
            </a:r>
            <a:r>
              <a:rPr lang="tr-TR" b="1"/>
              <a:t> of </a:t>
            </a:r>
            <a:r>
              <a:rPr lang="tr-TR" b="1" err="1"/>
              <a:t>property</a:t>
            </a:r>
            <a:r>
              <a:rPr lang="tr-TR" b="1"/>
              <a:t> </a:t>
            </a:r>
            <a:r>
              <a:rPr lang="tr-TR" b="1" err="1"/>
              <a:t>rights</a:t>
            </a:r>
            <a:endParaRPr lang="tr-TR" b="1"/>
          </a:p>
          <a:p>
            <a:r>
              <a:rPr lang="tr-TR" b="1" err="1"/>
              <a:t>Love</a:t>
            </a:r>
            <a:r>
              <a:rPr lang="tr-TR" b="1"/>
              <a:t>:</a:t>
            </a:r>
          </a:p>
          <a:p>
            <a:r>
              <a:rPr lang="tr-TR" b="1" err="1"/>
              <a:t>Marriage</a:t>
            </a:r>
            <a:r>
              <a:rPr lang="tr-TR" b="1"/>
              <a:t>:</a:t>
            </a:r>
          </a:p>
          <a:p>
            <a:r>
              <a:rPr lang="tr-TR" b="1" err="1"/>
              <a:t>Judgemental</a:t>
            </a:r>
            <a:r>
              <a:rPr lang="tr-TR" b="1"/>
              <a:t> </a:t>
            </a:r>
            <a:r>
              <a:rPr lang="tr-TR" b="1" err="1"/>
              <a:t>Victorian</a:t>
            </a:r>
            <a:r>
              <a:rPr lang="tr-TR" b="1"/>
              <a:t> </a:t>
            </a:r>
            <a:r>
              <a:rPr lang="tr-TR" b="1" err="1"/>
              <a:t>society</a:t>
            </a:r>
            <a:endParaRPr lang="tr-TR" b="1"/>
          </a:p>
          <a:p>
            <a:r>
              <a:rPr lang="tr-TR" b="1" err="1"/>
              <a:t>Alienation</a:t>
            </a:r>
            <a:r>
              <a:rPr lang="tr-TR" b="1"/>
              <a:t>/</a:t>
            </a:r>
            <a:r>
              <a:rPr lang="tr-TR" b="1" err="1"/>
              <a:t>Loneliness</a:t>
            </a:r>
            <a:endParaRPr lang="tr-TR" b="1"/>
          </a:p>
          <a:p>
            <a:r>
              <a:rPr lang="tr-TR" b="1" err="1"/>
              <a:t>Search</a:t>
            </a:r>
            <a:r>
              <a:rPr lang="tr-TR" b="1"/>
              <a:t> </a:t>
            </a:r>
            <a:r>
              <a:rPr lang="tr-TR" b="1" err="1"/>
              <a:t>for</a:t>
            </a:r>
            <a:r>
              <a:rPr lang="tr-TR" b="1"/>
              <a:t> </a:t>
            </a:r>
            <a:r>
              <a:rPr lang="tr-TR" b="1" err="1"/>
              <a:t>meaning</a:t>
            </a:r>
            <a:r>
              <a:rPr lang="tr-TR" b="1"/>
              <a:t> </a:t>
            </a:r>
            <a:r>
              <a:rPr lang="tr-TR" b="1" err="1"/>
              <a:t>and</a:t>
            </a:r>
            <a:r>
              <a:rPr lang="tr-TR" b="1"/>
              <a:t> sense of </a:t>
            </a:r>
            <a:r>
              <a:rPr lang="tr-TR" b="1" err="1"/>
              <a:t>belonging</a:t>
            </a:r>
            <a:endParaRPr lang="tr-TR" b="1"/>
          </a:p>
          <a:p>
            <a:endParaRPr lang="tr-TR" b="1"/>
          </a:p>
          <a:p>
            <a:endParaRPr lang="tr-TR"/>
          </a:p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511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990917-CB3F-A75F-839C-C3C4EC888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/>
              <a:t>Main </a:t>
            </a:r>
            <a:r>
              <a:rPr lang="tr-TR" err="1"/>
              <a:t>conflicts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139219-9BFF-54AF-8C3A-F003AEB73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err="1"/>
              <a:t>Faith</a:t>
            </a:r>
            <a:r>
              <a:rPr lang="tr-TR"/>
              <a:t> </a:t>
            </a:r>
            <a:r>
              <a:rPr lang="tr-TR" err="1"/>
              <a:t>Vs</a:t>
            </a:r>
            <a:r>
              <a:rPr lang="tr-TR"/>
              <a:t> </a:t>
            </a:r>
            <a:r>
              <a:rPr lang="tr-TR" err="1"/>
              <a:t>Traditions</a:t>
            </a:r>
            <a:r>
              <a:rPr lang="tr-TR"/>
              <a:t>: </a:t>
            </a:r>
          </a:p>
          <a:p>
            <a:r>
              <a:rPr lang="tr-TR" err="1"/>
              <a:t>Love</a:t>
            </a:r>
            <a:r>
              <a:rPr lang="tr-TR"/>
              <a:t> </a:t>
            </a:r>
            <a:r>
              <a:rPr lang="tr-TR" err="1"/>
              <a:t>Vs</a:t>
            </a:r>
            <a:r>
              <a:rPr lang="tr-TR"/>
              <a:t> </a:t>
            </a:r>
            <a:r>
              <a:rPr lang="tr-TR" err="1"/>
              <a:t>Duty</a:t>
            </a:r>
            <a:r>
              <a:rPr lang="tr-TR"/>
              <a:t>: «</a:t>
            </a:r>
            <a:r>
              <a:rPr lang="tr-TR" err="1"/>
              <a:t>Romantic</a:t>
            </a:r>
            <a:r>
              <a:rPr lang="tr-TR"/>
              <a:t> </a:t>
            </a:r>
            <a:r>
              <a:rPr lang="tr-TR" err="1"/>
              <a:t>love</a:t>
            </a:r>
            <a:r>
              <a:rPr lang="tr-TR"/>
              <a:t> is an </a:t>
            </a:r>
            <a:r>
              <a:rPr lang="tr-TR" err="1"/>
              <a:t>illusion</a:t>
            </a:r>
            <a:r>
              <a:rPr lang="tr-TR"/>
              <a:t>, life in </a:t>
            </a:r>
            <a:r>
              <a:rPr lang="tr-TR" err="1"/>
              <a:t>society</a:t>
            </a:r>
            <a:r>
              <a:rPr lang="tr-TR"/>
              <a:t>, </a:t>
            </a:r>
            <a:r>
              <a:rPr lang="tr-TR" err="1"/>
              <a:t>beyond</a:t>
            </a:r>
            <a:r>
              <a:rPr lang="tr-TR"/>
              <a:t>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influence</a:t>
            </a:r>
            <a:r>
              <a:rPr lang="tr-TR"/>
              <a:t> of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family</a:t>
            </a:r>
            <a:r>
              <a:rPr lang="tr-TR"/>
              <a:t>, is </a:t>
            </a:r>
            <a:r>
              <a:rPr lang="tr-TR" err="1"/>
              <a:t>artificial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corrupt</a:t>
            </a:r>
            <a:r>
              <a:rPr lang="tr-TR"/>
              <a:t>,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true</a:t>
            </a:r>
            <a:r>
              <a:rPr lang="tr-TR"/>
              <a:t> </a:t>
            </a:r>
            <a:r>
              <a:rPr lang="tr-TR" err="1"/>
              <a:t>happiness</a:t>
            </a:r>
            <a:r>
              <a:rPr lang="tr-TR"/>
              <a:t> </a:t>
            </a:r>
            <a:r>
              <a:rPr lang="tr-TR" err="1"/>
              <a:t>lies</a:t>
            </a:r>
            <a:r>
              <a:rPr lang="tr-TR"/>
              <a:t> in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quiet</a:t>
            </a:r>
            <a:r>
              <a:rPr lang="tr-TR"/>
              <a:t> </a:t>
            </a:r>
            <a:r>
              <a:rPr lang="tr-TR" err="1"/>
              <a:t>performance</a:t>
            </a:r>
            <a:r>
              <a:rPr lang="tr-TR"/>
              <a:t> of </a:t>
            </a:r>
            <a:r>
              <a:rPr lang="tr-TR" err="1"/>
              <a:t>domestic</a:t>
            </a:r>
            <a:r>
              <a:rPr lang="tr-TR"/>
              <a:t> </a:t>
            </a:r>
            <a:r>
              <a:rPr lang="tr-TR" err="1"/>
              <a:t>duty</a:t>
            </a:r>
            <a:r>
              <a:rPr lang="tr-TR"/>
              <a:t>. »</a:t>
            </a:r>
          </a:p>
          <a:p>
            <a:r>
              <a:rPr lang="tr-TR" err="1"/>
              <a:t>Reality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Fantasy:</a:t>
            </a:r>
          </a:p>
          <a:p>
            <a:r>
              <a:rPr lang="tr-TR" err="1"/>
              <a:t>Individual</a:t>
            </a:r>
            <a:r>
              <a:rPr lang="tr-TR"/>
              <a:t> </a:t>
            </a:r>
            <a:r>
              <a:rPr lang="tr-TR" err="1"/>
              <a:t>desires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sociatal</a:t>
            </a:r>
            <a:r>
              <a:rPr lang="tr-TR"/>
              <a:t> </a:t>
            </a:r>
            <a:r>
              <a:rPr lang="tr-TR" err="1"/>
              <a:t>expectations</a:t>
            </a:r>
            <a:endParaRPr lang="tr-TR"/>
          </a:p>
          <a:p>
            <a:r>
              <a:rPr lang="tr-TR" err="1"/>
              <a:t>Women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Patriarchal</a:t>
            </a:r>
            <a:r>
              <a:rPr lang="tr-TR"/>
              <a:t> </a:t>
            </a:r>
            <a:r>
              <a:rPr lang="tr-TR" err="1"/>
              <a:t>Society</a:t>
            </a:r>
            <a:r>
              <a:rPr lang="tr-TR"/>
              <a:t>: </a:t>
            </a:r>
            <a:r>
              <a:rPr lang="tr-TR" err="1"/>
              <a:t>limitations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inequalities</a:t>
            </a:r>
            <a:r>
              <a:rPr lang="tr-TR"/>
              <a:t> </a:t>
            </a:r>
            <a:r>
              <a:rPr lang="tr-TR" err="1"/>
              <a:t>that</a:t>
            </a:r>
            <a:r>
              <a:rPr lang="tr-TR"/>
              <a:t> </a:t>
            </a:r>
            <a:r>
              <a:rPr lang="tr-TR" err="1"/>
              <a:t>paralyze</a:t>
            </a:r>
            <a:r>
              <a:rPr lang="tr-TR"/>
              <a:t> </a:t>
            </a:r>
            <a:r>
              <a:rPr lang="tr-TR" err="1"/>
              <a:t>women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imprison</a:t>
            </a:r>
            <a:r>
              <a:rPr lang="tr-TR"/>
              <a:t> </a:t>
            </a:r>
            <a:r>
              <a:rPr lang="tr-TR" err="1"/>
              <a:t>them</a:t>
            </a:r>
            <a:r>
              <a:rPr lang="tr-TR"/>
              <a:t>. Maggie as a </a:t>
            </a:r>
            <a:r>
              <a:rPr lang="tr-TR" err="1"/>
              <a:t>restricted</a:t>
            </a:r>
            <a:r>
              <a:rPr lang="tr-TR"/>
              <a:t>, </a:t>
            </a:r>
            <a:r>
              <a:rPr lang="tr-TR" err="1"/>
              <a:t>poorly-educated</a:t>
            </a:r>
            <a:r>
              <a:rPr lang="tr-TR"/>
              <a:t> </a:t>
            </a:r>
            <a:r>
              <a:rPr lang="tr-TR" err="1"/>
              <a:t>female</a:t>
            </a:r>
            <a:r>
              <a:rPr lang="tr-TR"/>
              <a:t> </a:t>
            </a:r>
            <a:r>
              <a:rPr lang="tr-TR" err="1"/>
              <a:t>child</a:t>
            </a:r>
            <a:r>
              <a:rPr lang="tr-TR"/>
              <a:t> in a </a:t>
            </a:r>
            <a:r>
              <a:rPr lang="tr-TR" err="1"/>
              <a:t>male-dominated</a:t>
            </a:r>
            <a:r>
              <a:rPr lang="tr-TR"/>
              <a:t> </a:t>
            </a:r>
            <a:r>
              <a:rPr lang="tr-TR" err="1"/>
              <a:t>culture</a:t>
            </a:r>
            <a:endParaRPr lang="tr-TR"/>
          </a:p>
          <a:p>
            <a:r>
              <a:rPr lang="tr-TR"/>
              <a:t>Men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Patriarchal</a:t>
            </a:r>
            <a:r>
              <a:rPr lang="tr-TR"/>
              <a:t> </a:t>
            </a:r>
            <a:r>
              <a:rPr lang="tr-TR" err="1"/>
              <a:t>Society</a:t>
            </a:r>
            <a:r>
              <a:rPr lang="tr-TR"/>
              <a:t>: </a:t>
            </a:r>
            <a:r>
              <a:rPr lang="tr-TR" err="1"/>
              <a:t>discrepencies</a:t>
            </a:r>
            <a:r>
              <a:rPr lang="tr-TR"/>
              <a:t> in </a:t>
            </a:r>
            <a:r>
              <a:rPr lang="tr-TR" err="1"/>
              <a:t>raising</a:t>
            </a:r>
            <a:r>
              <a:rPr lang="tr-TR"/>
              <a:t> of </a:t>
            </a:r>
            <a:r>
              <a:rPr lang="tr-TR" err="1"/>
              <a:t>male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female</a:t>
            </a:r>
            <a:r>
              <a:rPr lang="tr-TR"/>
              <a:t> </a:t>
            </a:r>
            <a:r>
              <a:rPr lang="tr-TR" err="1"/>
              <a:t>child</a:t>
            </a:r>
            <a:r>
              <a:rPr lang="tr-TR"/>
              <a:t> in a </a:t>
            </a:r>
            <a:r>
              <a:rPr lang="tr-TR" err="1"/>
              <a:t>victorian</a:t>
            </a:r>
            <a:r>
              <a:rPr lang="tr-TR"/>
              <a:t> </a:t>
            </a:r>
            <a:r>
              <a:rPr lang="tr-TR" err="1"/>
              <a:t>society</a:t>
            </a:r>
            <a:r>
              <a:rPr lang="tr-TR"/>
              <a:t>.</a:t>
            </a:r>
          </a:p>
          <a:p>
            <a:endParaRPr lang="tr-TR"/>
          </a:p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1713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B210CE-E3AC-8C64-C792-D71C96540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B3A5092-EBE9-7A1A-D6D7-AFC3803D8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err="1"/>
              <a:t>Mr</a:t>
            </a:r>
            <a:r>
              <a:rPr lang="tr-TR"/>
              <a:t>. TULLIVER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54B6A82-23F6-BB93-1175-FB87B62CEEB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err="1"/>
              <a:t>Fond</a:t>
            </a:r>
            <a:r>
              <a:rPr lang="tr-TR"/>
              <a:t> of Maggie </a:t>
            </a:r>
            <a:r>
              <a:rPr lang="tr-TR" err="1"/>
              <a:t>and</a:t>
            </a:r>
            <a:r>
              <a:rPr lang="tr-TR"/>
              <a:t> his </a:t>
            </a:r>
            <a:r>
              <a:rPr lang="tr-TR" err="1"/>
              <a:t>sister</a:t>
            </a:r>
            <a:r>
              <a:rPr lang="tr-TR"/>
              <a:t>, </a:t>
            </a:r>
            <a:r>
              <a:rPr lang="tr-TR" err="1"/>
              <a:t>Mrs</a:t>
            </a:r>
            <a:r>
              <a:rPr lang="tr-TR"/>
              <a:t>. Moss.</a:t>
            </a:r>
          </a:p>
          <a:p>
            <a:r>
              <a:rPr lang="tr-TR" err="1"/>
              <a:t>Quick-tempered</a:t>
            </a:r>
            <a:endParaRPr lang="tr-TR"/>
          </a:p>
          <a:p>
            <a:r>
              <a:rPr lang="tr-TR"/>
              <a:t>Not </a:t>
            </a:r>
            <a:r>
              <a:rPr lang="tr-TR" err="1"/>
              <a:t>intelligent</a:t>
            </a:r>
            <a:endParaRPr lang="tr-TR"/>
          </a:p>
          <a:p>
            <a:r>
              <a:rPr lang="tr-TR" err="1"/>
              <a:t>Wrong</a:t>
            </a:r>
            <a:r>
              <a:rPr lang="tr-TR"/>
              <a:t> </a:t>
            </a:r>
            <a:r>
              <a:rPr lang="tr-TR" err="1"/>
              <a:t>financial</a:t>
            </a:r>
            <a:r>
              <a:rPr lang="tr-TR"/>
              <a:t> </a:t>
            </a:r>
            <a:r>
              <a:rPr lang="tr-TR" err="1"/>
              <a:t>decisions</a:t>
            </a:r>
            <a:endParaRPr lang="tr-TR"/>
          </a:p>
          <a:p>
            <a:r>
              <a:rPr lang="tr-TR" err="1"/>
              <a:t>Gives</a:t>
            </a:r>
            <a:r>
              <a:rPr lang="tr-TR"/>
              <a:t> </a:t>
            </a:r>
            <a:r>
              <a:rPr lang="tr-TR" err="1"/>
              <a:t>immense</a:t>
            </a:r>
            <a:r>
              <a:rPr lang="tr-TR"/>
              <a:t> </a:t>
            </a:r>
            <a:r>
              <a:rPr lang="tr-TR" err="1"/>
              <a:t>significance</a:t>
            </a:r>
            <a:r>
              <a:rPr lang="tr-TR"/>
              <a:t> </a:t>
            </a:r>
            <a:r>
              <a:rPr lang="tr-TR" err="1"/>
              <a:t>to</a:t>
            </a:r>
            <a:r>
              <a:rPr lang="tr-TR"/>
              <a:t>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mill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his </a:t>
            </a:r>
            <a:r>
              <a:rPr lang="tr-TR" err="1"/>
              <a:t>family</a:t>
            </a:r>
            <a:r>
              <a:rPr lang="tr-TR"/>
              <a:t> </a:t>
            </a:r>
            <a:r>
              <a:rPr lang="tr-TR" err="1"/>
              <a:t>reputation</a:t>
            </a:r>
            <a:r>
              <a:rPr lang="tr-TR"/>
              <a:t> (</a:t>
            </a:r>
            <a:r>
              <a:rPr lang="tr-TR" err="1"/>
              <a:t>victorian</a:t>
            </a:r>
            <a:r>
              <a:rPr lang="tr-TR"/>
              <a:t> </a:t>
            </a:r>
            <a:r>
              <a:rPr lang="tr-TR" err="1"/>
              <a:t>value</a:t>
            </a:r>
            <a:r>
              <a:rPr lang="tr-TR"/>
              <a:t>)</a:t>
            </a:r>
          </a:p>
          <a:p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D8859BF-7A1F-B73A-F090-9D84043545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err="1"/>
              <a:t>Mrs.TULLIVER</a:t>
            </a:r>
            <a:endParaRPr lang="tr-TR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56527C3E-C0E2-92F6-90CC-A1BDA2EC088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err="1"/>
              <a:t>Youngest</a:t>
            </a:r>
            <a:r>
              <a:rPr lang="tr-TR"/>
              <a:t> of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dodsons</a:t>
            </a:r>
            <a:endParaRPr lang="tr-TR"/>
          </a:p>
          <a:p>
            <a:r>
              <a:rPr lang="tr-TR" err="1"/>
              <a:t>Slow-thinking</a:t>
            </a:r>
            <a:r>
              <a:rPr lang="tr-TR"/>
              <a:t>, </a:t>
            </a:r>
            <a:r>
              <a:rPr lang="tr-TR" err="1"/>
              <a:t>limited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conventional</a:t>
            </a:r>
            <a:r>
              <a:rPr lang="tr-TR"/>
              <a:t> </a:t>
            </a:r>
          </a:p>
          <a:p>
            <a:r>
              <a:rPr lang="tr-TR" err="1"/>
              <a:t>Tom</a:t>
            </a:r>
            <a:r>
              <a:rPr lang="tr-TR"/>
              <a:t> is her </a:t>
            </a:r>
            <a:r>
              <a:rPr lang="tr-TR" err="1"/>
              <a:t>fav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Maggie is her </a:t>
            </a:r>
            <a:r>
              <a:rPr lang="tr-TR" err="1"/>
              <a:t>despair</a:t>
            </a:r>
            <a:endParaRPr lang="tr-TR"/>
          </a:p>
          <a:p>
            <a:r>
              <a:rPr lang="tr-TR" err="1"/>
              <a:t>Busy</a:t>
            </a:r>
            <a:r>
              <a:rPr lang="tr-TR"/>
              <a:t> </a:t>
            </a:r>
            <a:r>
              <a:rPr lang="tr-TR" err="1"/>
              <a:t>with</a:t>
            </a:r>
            <a:r>
              <a:rPr lang="tr-TR"/>
              <a:t> </a:t>
            </a:r>
            <a:r>
              <a:rPr lang="tr-TR" err="1"/>
              <a:t>domestic</a:t>
            </a:r>
            <a:r>
              <a:rPr lang="tr-TR"/>
              <a:t> </a:t>
            </a:r>
            <a:r>
              <a:rPr lang="tr-TR" err="1"/>
              <a:t>duties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silent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indifferent</a:t>
            </a:r>
            <a:r>
              <a:rPr lang="tr-TR"/>
              <a:t> </a:t>
            </a:r>
            <a:r>
              <a:rPr lang="tr-TR" err="1"/>
              <a:t>to</a:t>
            </a:r>
            <a:r>
              <a:rPr lang="tr-TR"/>
              <a:t> </a:t>
            </a:r>
            <a:r>
              <a:rPr lang="tr-TR" err="1"/>
              <a:t>public</a:t>
            </a:r>
            <a:r>
              <a:rPr lang="tr-TR"/>
              <a:t> </a:t>
            </a:r>
            <a:r>
              <a:rPr lang="tr-TR" err="1"/>
              <a:t>activities</a:t>
            </a:r>
            <a:r>
              <a:rPr lang="tr-TR"/>
              <a:t>. </a:t>
            </a:r>
            <a:r>
              <a:rPr lang="tr-TR" err="1"/>
              <a:t>She</a:t>
            </a:r>
            <a:r>
              <a:rPr lang="tr-TR"/>
              <a:t> is </a:t>
            </a:r>
            <a:r>
              <a:rPr lang="tr-TR" err="1"/>
              <a:t>conditioned</a:t>
            </a:r>
            <a:r>
              <a:rPr lang="tr-TR"/>
              <a:t> </a:t>
            </a:r>
            <a:r>
              <a:rPr lang="tr-TR" err="1"/>
              <a:t>to</a:t>
            </a:r>
            <a:r>
              <a:rPr lang="tr-TR"/>
              <a:t> </a:t>
            </a:r>
            <a:r>
              <a:rPr lang="tr-TR" err="1"/>
              <a:t>accept</a:t>
            </a:r>
            <a:r>
              <a:rPr lang="tr-TR"/>
              <a:t> </a:t>
            </a:r>
            <a:r>
              <a:rPr lang="tr-TR" err="1"/>
              <a:t>whatever</a:t>
            </a:r>
            <a:r>
              <a:rPr lang="tr-TR"/>
              <a:t> is </a:t>
            </a:r>
            <a:r>
              <a:rPr lang="tr-TR" err="1"/>
              <a:t>ordered</a:t>
            </a:r>
            <a:r>
              <a:rPr lang="tr-TR"/>
              <a:t> </a:t>
            </a:r>
            <a:r>
              <a:rPr lang="tr-TR" err="1"/>
              <a:t>to</a:t>
            </a:r>
            <a:r>
              <a:rPr lang="tr-TR"/>
              <a:t> </a:t>
            </a:r>
            <a:r>
              <a:rPr lang="tr-TR" err="1"/>
              <a:t>them</a:t>
            </a:r>
            <a:r>
              <a:rPr lang="tr-TR"/>
              <a:t> </a:t>
            </a:r>
            <a:r>
              <a:rPr lang="tr-TR" err="1"/>
              <a:t>without</a:t>
            </a:r>
            <a:r>
              <a:rPr lang="tr-TR"/>
              <a:t> </a:t>
            </a:r>
            <a:r>
              <a:rPr lang="tr-TR" err="1"/>
              <a:t>any</a:t>
            </a:r>
            <a:r>
              <a:rPr lang="tr-TR"/>
              <a:t> </a:t>
            </a:r>
            <a:r>
              <a:rPr lang="tr-TR" err="1"/>
              <a:t>contradiction</a:t>
            </a:r>
            <a:r>
              <a:rPr lang="tr-TR"/>
              <a:t>. « I </a:t>
            </a:r>
            <a:r>
              <a:rPr lang="tr-TR" err="1"/>
              <a:t>never</a:t>
            </a:r>
            <a:r>
              <a:rPr lang="tr-TR"/>
              <a:t> </a:t>
            </a:r>
            <a:r>
              <a:rPr lang="tr-TR" err="1"/>
              <a:t>contradict</a:t>
            </a:r>
            <a:r>
              <a:rPr lang="tr-TR"/>
              <a:t> </a:t>
            </a:r>
            <a:r>
              <a:rPr lang="tr-TR" err="1"/>
              <a:t>him</a:t>
            </a:r>
            <a:r>
              <a:rPr lang="tr-TR"/>
              <a:t>; I </a:t>
            </a:r>
            <a:r>
              <a:rPr lang="tr-TR" err="1"/>
              <a:t>only</a:t>
            </a:r>
            <a:r>
              <a:rPr lang="tr-TR"/>
              <a:t> say –</a:t>
            </a:r>
            <a:r>
              <a:rPr lang="tr-TR" err="1"/>
              <a:t>well</a:t>
            </a:r>
            <a:r>
              <a:rPr lang="tr-TR"/>
              <a:t>, </a:t>
            </a:r>
            <a:r>
              <a:rPr lang="tr-TR" err="1"/>
              <a:t>Mr</a:t>
            </a:r>
            <a:r>
              <a:rPr lang="tr-TR"/>
              <a:t>. </a:t>
            </a:r>
            <a:r>
              <a:rPr lang="tr-TR" err="1"/>
              <a:t>Tulliver,do</a:t>
            </a:r>
            <a:r>
              <a:rPr lang="tr-TR"/>
              <a:t> as </a:t>
            </a:r>
            <a:r>
              <a:rPr lang="tr-TR" err="1"/>
              <a:t>you</a:t>
            </a:r>
            <a:r>
              <a:rPr lang="tr-TR"/>
              <a:t> </a:t>
            </a:r>
            <a:r>
              <a:rPr lang="tr-TR" err="1"/>
              <a:t>like</a:t>
            </a:r>
            <a:r>
              <a:rPr lang="tr-TR"/>
              <a:t>;»</a:t>
            </a:r>
          </a:p>
        </p:txBody>
      </p:sp>
    </p:spTree>
    <p:extLst>
      <p:ext uri="{BB962C8B-B14F-4D97-AF65-F5344CB8AC3E}">
        <p14:creationId xmlns:p14="http://schemas.microsoft.com/office/powerpoint/2010/main" val="1271504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2851517-6D6C-33B9-85B3-6132E06B0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256381"/>
            <a:ext cx="5157787" cy="823912"/>
          </a:xfrm>
        </p:spPr>
        <p:txBody>
          <a:bodyPr/>
          <a:lstStyle/>
          <a:p>
            <a:r>
              <a:rPr lang="tr-TR"/>
              <a:t>MAGGIE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213E414-E551-4DAF-B74E-43ECFA8F7D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1960" y="1221921"/>
            <a:ext cx="5157787" cy="3684588"/>
          </a:xfrm>
        </p:spPr>
        <p:txBody>
          <a:bodyPr>
            <a:normAutofit fontScale="70000" lnSpcReduction="20000"/>
          </a:bodyPr>
          <a:lstStyle/>
          <a:p>
            <a:r>
              <a:rPr lang="tr-TR" dirty="0" err="1"/>
              <a:t>Fond</a:t>
            </a:r>
            <a:r>
              <a:rPr lang="tr-TR" dirty="0"/>
              <a:t> of </a:t>
            </a:r>
            <a:r>
              <a:rPr lang="tr-TR" dirty="0" err="1"/>
              <a:t>Tom</a:t>
            </a:r>
            <a:r>
              <a:rPr lang="tr-TR" dirty="0"/>
              <a:t>. </a:t>
            </a:r>
            <a:r>
              <a:rPr lang="tr-TR" dirty="0" err="1"/>
              <a:t>Sympathatic</a:t>
            </a:r>
            <a:r>
              <a:rPr lang="tr-TR" dirty="0"/>
              <a:t>, </a:t>
            </a:r>
            <a:r>
              <a:rPr lang="tr-TR" dirty="0" err="1"/>
              <a:t>emotional</a:t>
            </a:r>
            <a:r>
              <a:rPr lang="tr-TR" dirty="0"/>
              <a:t>, </a:t>
            </a:r>
            <a:r>
              <a:rPr lang="tr-TR" dirty="0" err="1"/>
              <a:t>affectionate</a:t>
            </a:r>
            <a:r>
              <a:rPr lang="tr-TR" dirty="0"/>
              <a:t>.</a:t>
            </a:r>
          </a:p>
          <a:p>
            <a:r>
              <a:rPr lang="tr-TR" dirty="0" err="1"/>
              <a:t>Disobedient</a:t>
            </a:r>
            <a:r>
              <a:rPr lang="tr-TR" dirty="0"/>
              <a:t>, </a:t>
            </a:r>
            <a:r>
              <a:rPr lang="tr-TR" dirty="0" err="1"/>
              <a:t>free</a:t>
            </a:r>
            <a:r>
              <a:rPr lang="tr-TR" dirty="0"/>
              <a:t>-spirit (</a:t>
            </a:r>
            <a:r>
              <a:rPr lang="tr-TR" dirty="0" err="1"/>
              <a:t>hair-cut</a:t>
            </a:r>
            <a:r>
              <a:rPr lang="tr-TR" dirty="0"/>
              <a:t> </a:t>
            </a:r>
            <a:r>
              <a:rPr lang="tr-TR" dirty="0" err="1"/>
              <a:t>scene</a:t>
            </a:r>
            <a:r>
              <a:rPr lang="tr-TR" dirty="0"/>
              <a:t>), </a:t>
            </a:r>
            <a:r>
              <a:rPr lang="tr-TR" dirty="0" err="1"/>
              <a:t>misfit</a:t>
            </a:r>
            <a:r>
              <a:rPr lang="tr-TR" dirty="0"/>
              <a:t> (</a:t>
            </a:r>
            <a:r>
              <a:rPr lang="tr-TR" dirty="0" err="1"/>
              <a:t>dark</a:t>
            </a:r>
            <a:r>
              <a:rPr lang="tr-TR" dirty="0"/>
              <a:t>, </a:t>
            </a:r>
            <a:r>
              <a:rPr lang="tr-TR" dirty="0" err="1"/>
              <a:t>imaginative</a:t>
            </a:r>
            <a:r>
              <a:rPr lang="tr-TR" dirty="0"/>
              <a:t>, </a:t>
            </a:r>
            <a:r>
              <a:rPr lang="tr-TR" dirty="0" err="1"/>
              <a:t>intelligent</a:t>
            </a:r>
            <a:r>
              <a:rPr lang="tr-TR" dirty="0"/>
              <a:t>, </a:t>
            </a:r>
            <a:r>
              <a:rPr lang="tr-TR" dirty="0" err="1"/>
              <a:t>passionate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witch-like</a:t>
            </a:r>
            <a:r>
              <a:rPr lang="tr-TR" dirty="0"/>
              <a:t>) but </a:t>
            </a:r>
            <a:r>
              <a:rPr lang="tr-TR" dirty="0" err="1"/>
              <a:t>having</a:t>
            </a:r>
            <a:r>
              <a:rPr lang="tr-TR" dirty="0"/>
              <a:t> a sense of </a:t>
            </a:r>
            <a:r>
              <a:rPr lang="tr-TR" dirty="0" err="1"/>
              <a:t>duty</a:t>
            </a:r>
            <a:r>
              <a:rPr lang="tr-TR" dirty="0"/>
              <a:t>, </a:t>
            </a:r>
            <a:r>
              <a:rPr lang="tr-TR" dirty="0" err="1"/>
              <a:t>loyalty</a:t>
            </a:r>
            <a:endParaRPr lang="tr-TR" dirty="0"/>
          </a:p>
          <a:p>
            <a:r>
              <a:rPr lang="tr-TR" dirty="0" err="1"/>
              <a:t>passionate</a:t>
            </a:r>
            <a:r>
              <a:rPr lang="tr-TR" dirty="0"/>
              <a:t> spirit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complex</a:t>
            </a:r>
            <a:r>
              <a:rPr lang="tr-TR" dirty="0"/>
              <a:t> </a:t>
            </a:r>
            <a:r>
              <a:rPr lang="tr-TR" dirty="0" err="1"/>
              <a:t>emotions</a:t>
            </a:r>
            <a:r>
              <a:rPr lang="tr-TR" dirty="0"/>
              <a:t>.</a:t>
            </a:r>
          </a:p>
          <a:p>
            <a:r>
              <a:rPr lang="tr-TR" dirty="0" err="1"/>
              <a:t>Yearns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love</a:t>
            </a:r>
            <a:endParaRPr lang="tr-TR" dirty="0"/>
          </a:p>
          <a:p>
            <a:r>
              <a:rPr lang="tr-TR" dirty="0" err="1"/>
              <a:t>Trapped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too</a:t>
            </a:r>
            <a:r>
              <a:rPr lang="tr-TR" dirty="0"/>
              <a:t> </a:t>
            </a:r>
            <a:r>
              <a:rPr lang="tr-TR" dirty="0" err="1"/>
              <a:t>compliant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people’s</a:t>
            </a:r>
            <a:r>
              <a:rPr lang="tr-TR" dirty="0"/>
              <a:t> </a:t>
            </a:r>
            <a:r>
              <a:rPr lang="tr-TR" dirty="0" err="1"/>
              <a:t>expectations</a:t>
            </a:r>
            <a:endParaRPr lang="tr-TR" dirty="0"/>
          </a:p>
          <a:p>
            <a:r>
              <a:rPr lang="tr-TR" dirty="0" err="1"/>
              <a:t>Fanciful</a:t>
            </a:r>
            <a:r>
              <a:rPr lang="tr-TR" dirty="0"/>
              <a:t>, ,</a:t>
            </a:r>
            <a:r>
              <a:rPr lang="tr-TR" dirty="0" err="1"/>
              <a:t>intelligent</a:t>
            </a:r>
            <a:r>
              <a:rPr lang="tr-TR" dirty="0"/>
              <a:t>, </a:t>
            </a:r>
            <a:r>
              <a:rPr lang="tr-TR" dirty="0" err="1"/>
              <a:t>bookworm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expected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domestic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conformist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gender</a:t>
            </a:r>
            <a:r>
              <a:rPr lang="tr-TR" dirty="0"/>
              <a:t> </a:t>
            </a:r>
            <a:r>
              <a:rPr lang="tr-TR" dirty="0" err="1"/>
              <a:t>norms</a:t>
            </a:r>
            <a:endParaRPr lang="tr-TR" dirty="0"/>
          </a:p>
          <a:p>
            <a:endParaRPr lang="tr-TR" dirty="0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E5803AB6-E6DD-7DDE-536F-E0FF851989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5" y="363991"/>
            <a:ext cx="5183188" cy="823912"/>
          </a:xfrm>
        </p:spPr>
        <p:txBody>
          <a:bodyPr/>
          <a:lstStyle/>
          <a:p>
            <a:r>
              <a:rPr lang="tr-TR"/>
              <a:t>TOM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7B3760B3-41F4-0D71-466A-0423B65AF5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5" y="1221921"/>
            <a:ext cx="5183188" cy="3684588"/>
          </a:xfrm>
        </p:spPr>
        <p:txBody>
          <a:bodyPr>
            <a:normAutofit fontScale="70000" lnSpcReduction="20000"/>
          </a:bodyPr>
          <a:lstStyle/>
          <a:p>
            <a:r>
              <a:rPr lang="tr-TR"/>
              <a:t>Male </a:t>
            </a:r>
            <a:r>
              <a:rPr lang="tr-TR" err="1"/>
              <a:t>superiority</a:t>
            </a:r>
            <a:r>
              <a:rPr lang="tr-TR"/>
              <a:t>, </a:t>
            </a:r>
            <a:r>
              <a:rPr lang="tr-TR" err="1"/>
              <a:t>masculine</a:t>
            </a:r>
            <a:r>
              <a:rPr lang="tr-TR"/>
              <a:t> </a:t>
            </a:r>
            <a:r>
              <a:rPr lang="tr-TR" err="1"/>
              <a:t>power</a:t>
            </a:r>
            <a:endParaRPr lang="tr-TR"/>
          </a:p>
          <a:p>
            <a:r>
              <a:rPr lang="tr-TR"/>
              <a:t>«He </a:t>
            </a:r>
            <a:r>
              <a:rPr lang="tr-TR" err="1"/>
              <a:t>was</a:t>
            </a:r>
            <a:r>
              <a:rPr lang="tr-TR"/>
              <a:t> </a:t>
            </a:r>
            <a:r>
              <a:rPr lang="tr-TR" err="1"/>
              <a:t>very</a:t>
            </a:r>
            <a:r>
              <a:rPr lang="tr-TR"/>
              <a:t> </a:t>
            </a:r>
            <a:r>
              <a:rPr lang="tr-TR" err="1"/>
              <a:t>fond</a:t>
            </a:r>
            <a:r>
              <a:rPr lang="tr-TR"/>
              <a:t> of his </a:t>
            </a:r>
            <a:r>
              <a:rPr lang="tr-TR" err="1"/>
              <a:t>sister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meant</a:t>
            </a:r>
            <a:r>
              <a:rPr lang="tr-TR"/>
              <a:t> </a:t>
            </a:r>
            <a:r>
              <a:rPr lang="tr-TR" err="1"/>
              <a:t>always</a:t>
            </a:r>
            <a:r>
              <a:rPr lang="tr-TR"/>
              <a:t> </a:t>
            </a:r>
            <a:r>
              <a:rPr lang="tr-TR" err="1"/>
              <a:t>to</a:t>
            </a:r>
            <a:r>
              <a:rPr lang="tr-TR"/>
              <a:t> </a:t>
            </a:r>
            <a:r>
              <a:rPr lang="tr-TR" err="1"/>
              <a:t>take</a:t>
            </a:r>
            <a:r>
              <a:rPr lang="tr-TR"/>
              <a:t> </a:t>
            </a:r>
            <a:r>
              <a:rPr lang="tr-TR" err="1"/>
              <a:t>care</a:t>
            </a:r>
            <a:r>
              <a:rPr lang="tr-TR"/>
              <a:t> </a:t>
            </a:r>
            <a:r>
              <a:rPr lang="tr-TR" err="1"/>
              <a:t>for</a:t>
            </a:r>
            <a:r>
              <a:rPr lang="tr-TR"/>
              <a:t> her, </a:t>
            </a:r>
            <a:r>
              <a:rPr lang="tr-TR" err="1"/>
              <a:t>make</a:t>
            </a:r>
            <a:r>
              <a:rPr lang="tr-TR"/>
              <a:t> her </a:t>
            </a:r>
            <a:r>
              <a:rPr lang="tr-TR" err="1"/>
              <a:t>housekeeper</a:t>
            </a:r>
            <a:r>
              <a:rPr lang="tr-TR"/>
              <a:t>,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punish</a:t>
            </a:r>
            <a:r>
              <a:rPr lang="tr-TR"/>
              <a:t> her </a:t>
            </a:r>
            <a:r>
              <a:rPr lang="tr-TR" err="1"/>
              <a:t>when</a:t>
            </a:r>
            <a:r>
              <a:rPr lang="tr-TR"/>
              <a:t> </a:t>
            </a:r>
            <a:r>
              <a:rPr lang="tr-TR" err="1"/>
              <a:t>she</a:t>
            </a:r>
            <a:r>
              <a:rPr lang="tr-TR"/>
              <a:t> </a:t>
            </a:r>
            <a:r>
              <a:rPr lang="tr-TR" err="1"/>
              <a:t>did</a:t>
            </a:r>
            <a:r>
              <a:rPr lang="tr-TR"/>
              <a:t> </a:t>
            </a:r>
            <a:r>
              <a:rPr lang="tr-TR" err="1"/>
              <a:t>wrong</a:t>
            </a:r>
            <a:r>
              <a:rPr lang="tr-TR"/>
              <a:t>»</a:t>
            </a:r>
          </a:p>
          <a:p>
            <a:r>
              <a:rPr lang="tr-TR" err="1"/>
              <a:t>Quick-tempered</a:t>
            </a:r>
            <a:r>
              <a:rPr lang="tr-TR"/>
              <a:t>, </a:t>
            </a:r>
            <a:r>
              <a:rPr lang="tr-TR" err="1"/>
              <a:t>proud</a:t>
            </a:r>
            <a:r>
              <a:rPr lang="tr-TR"/>
              <a:t>, </a:t>
            </a:r>
            <a:r>
              <a:rPr lang="tr-TR" err="1"/>
              <a:t>arrogant,insulting</a:t>
            </a:r>
            <a:r>
              <a:rPr lang="tr-TR"/>
              <a:t>, but  </a:t>
            </a:r>
            <a:r>
              <a:rPr lang="tr-TR" err="1"/>
              <a:t>responsible</a:t>
            </a:r>
            <a:endParaRPr lang="tr-TR"/>
          </a:p>
          <a:p>
            <a:r>
              <a:rPr lang="tr-TR"/>
              <a:t>His </a:t>
            </a:r>
            <a:r>
              <a:rPr lang="tr-TR" err="1"/>
              <a:t>worldview</a:t>
            </a:r>
            <a:r>
              <a:rPr lang="tr-TR"/>
              <a:t> is </a:t>
            </a:r>
            <a:r>
              <a:rPr lang="tr-TR" err="1"/>
              <a:t>narrow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limited</a:t>
            </a:r>
            <a:endParaRPr lang="tr-TR"/>
          </a:p>
          <a:p>
            <a:r>
              <a:rPr lang="tr-TR" err="1"/>
              <a:t>Lack</a:t>
            </a:r>
            <a:r>
              <a:rPr lang="tr-TR"/>
              <a:t> of </a:t>
            </a:r>
            <a:r>
              <a:rPr lang="tr-TR" err="1"/>
              <a:t>empathy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insight</a:t>
            </a:r>
            <a:endParaRPr lang="tr-TR"/>
          </a:p>
          <a:p>
            <a:r>
              <a:rPr lang="tr-TR" err="1"/>
              <a:t>İnsults</a:t>
            </a:r>
            <a:r>
              <a:rPr lang="tr-TR"/>
              <a:t> Maggie</a:t>
            </a:r>
          </a:p>
          <a:p>
            <a:r>
              <a:rPr lang="tr-TR" err="1"/>
              <a:t>Due</a:t>
            </a:r>
            <a:r>
              <a:rPr lang="tr-TR"/>
              <a:t> </a:t>
            </a:r>
            <a:r>
              <a:rPr lang="tr-TR" err="1"/>
              <a:t>to</a:t>
            </a:r>
            <a:r>
              <a:rPr lang="tr-TR"/>
              <a:t>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financial</a:t>
            </a:r>
            <a:r>
              <a:rPr lang="tr-TR"/>
              <a:t> </a:t>
            </a:r>
            <a:r>
              <a:rPr lang="tr-TR" err="1"/>
              <a:t>misfortunes</a:t>
            </a:r>
            <a:r>
              <a:rPr lang="tr-TR"/>
              <a:t> of his </a:t>
            </a:r>
            <a:r>
              <a:rPr lang="tr-TR" err="1"/>
              <a:t>family</a:t>
            </a:r>
            <a:r>
              <a:rPr lang="tr-TR"/>
              <a:t>, he </a:t>
            </a:r>
            <a:r>
              <a:rPr lang="tr-TR" err="1"/>
              <a:t>gave</a:t>
            </a:r>
            <a:r>
              <a:rPr lang="tr-TR"/>
              <a:t> </a:t>
            </a:r>
            <a:r>
              <a:rPr lang="tr-TR" err="1"/>
              <a:t>up</a:t>
            </a:r>
            <a:r>
              <a:rPr lang="tr-TR"/>
              <a:t> his </a:t>
            </a:r>
            <a:r>
              <a:rPr lang="tr-TR" err="1"/>
              <a:t>dreams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0784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73E729-E37E-9202-0CA9-39BB84D76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 THE DODSONS (DODSON SISTERS)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DBADFFC-F173-3957-7CBC-2E90CEAAA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err="1"/>
              <a:t>Mrs</a:t>
            </a:r>
            <a:r>
              <a:rPr lang="tr-TR"/>
              <a:t>. </a:t>
            </a:r>
            <a:r>
              <a:rPr lang="tr-TR" err="1"/>
              <a:t>Glegg</a:t>
            </a:r>
            <a:r>
              <a:rPr lang="tr-TR"/>
              <a:t> (Money-</a:t>
            </a:r>
            <a:r>
              <a:rPr lang="tr-TR" err="1"/>
              <a:t>oriented</a:t>
            </a:r>
            <a:r>
              <a:rPr lang="tr-TR"/>
              <a:t>, </a:t>
            </a:r>
            <a:r>
              <a:rPr lang="tr-TR" err="1"/>
              <a:t>principled</a:t>
            </a:r>
            <a:r>
              <a:rPr lang="tr-TR"/>
              <a:t>,), </a:t>
            </a:r>
            <a:r>
              <a:rPr lang="tr-TR" err="1"/>
              <a:t>Mrs.Pullet</a:t>
            </a:r>
            <a:r>
              <a:rPr lang="tr-TR"/>
              <a:t> (</a:t>
            </a:r>
            <a:r>
              <a:rPr lang="tr-TR" err="1"/>
              <a:t>less-authoritative</a:t>
            </a:r>
            <a:r>
              <a:rPr lang="tr-TR"/>
              <a:t>), </a:t>
            </a:r>
            <a:r>
              <a:rPr lang="tr-TR" err="1"/>
              <a:t>Mrs</a:t>
            </a:r>
            <a:r>
              <a:rPr lang="tr-TR"/>
              <a:t>. </a:t>
            </a:r>
            <a:r>
              <a:rPr lang="tr-TR" err="1"/>
              <a:t>Tulliver</a:t>
            </a:r>
            <a:r>
              <a:rPr lang="tr-TR"/>
              <a:t> (</a:t>
            </a:r>
            <a:r>
              <a:rPr lang="tr-TR" err="1"/>
              <a:t>criticized</a:t>
            </a:r>
            <a:r>
              <a:rPr lang="tr-TR"/>
              <a:t> </a:t>
            </a:r>
            <a:r>
              <a:rPr lang="tr-TR" err="1"/>
              <a:t>for</a:t>
            </a:r>
            <a:r>
              <a:rPr lang="tr-TR"/>
              <a:t> her </a:t>
            </a:r>
            <a:r>
              <a:rPr lang="tr-TR" err="1"/>
              <a:t>husband</a:t>
            </a:r>
            <a:r>
              <a:rPr lang="tr-TR"/>
              <a:t> </a:t>
            </a:r>
            <a:r>
              <a:rPr lang="tr-TR" err="1"/>
              <a:t>choice</a:t>
            </a:r>
            <a:r>
              <a:rPr lang="tr-TR"/>
              <a:t>), </a:t>
            </a:r>
            <a:r>
              <a:rPr lang="tr-TR" err="1"/>
              <a:t>Mrs</a:t>
            </a:r>
            <a:r>
              <a:rPr lang="tr-TR"/>
              <a:t>. </a:t>
            </a:r>
            <a:r>
              <a:rPr lang="tr-TR" err="1"/>
              <a:t>Deane</a:t>
            </a:r>
            <a:r>
              <a:rPr lang="tr-TR"/>
              <a:t> (</a:t>
            </a:r>
            <a:r>
              <a:rPr lang="tr-TR" err="1"/>
              <a:t>quieter</a:t>
            </a:r>
            <a:r>
              <a:rPr lang="tr-TR"/>
              <a:t>)</a:t>
            </a:r>
          </a:p>
          <a:p>
            <a:r>
              <a:rPr lang="tr-TR" err="1"/>
              <a:t>Religious</a:t>
            </a:r>
            <a:r>
              <a:rPr lang="tr-TR"/>
              <a:t>,</a:t>
            </a:r>
          </a:p>
          <a:p>
            <a:r>
              <a:rPr lang="tr-TR" err="1"/>
              <a:t>Embodiment</a:t>
            </a:r>
            <a:r>
              <a:rPr lang="tr-TR"/>
              <a:t> of </a:t>
            </a:r>
            <a:r>
              <a:rPr lang="tr-TR" err="1"/>
              <a:t>victorian</a:t>
            </a:r>
            <a:r>
              <a:rPr lang="tr-TR"/>
              <a:t> </a:t>
            </a:r>
            <a:r>
              <a:rPr lang="tr-TR" err="1"/>
              <a:t>values</a:t>
            </a:r>
            <a:r>
              <a:rPr lang="tr-TR"/>
              <a:t>. </a:t>
            </a:r>
          </a:p>
          <a:p>
            <a:r>
              <a:rPr lang="tr-TR"/>
              <a:t>They </a:t>
            </a:r>
            <a:r>
              <a:rPr lang="tr-TR" err="1"/>
              <a:t>respect</a:t>
            </a:r>
            <a:r>
              <a:rPr lang="tr-TR"/>
              <a:t> </a:t>
            </a:r>
            <a:r>
              <a:rPr lang="tr-TR" err="1"/>
              <a:t>for</a:t>
            </a:r>
            <a:r>
              <a:rPr lang="tr-TR"/>
              <a:t> </a:t>
            </a:r>
            <a:r>
              <a:rPr lang="tr-TR" err="1"/>
              <a:t>strictness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family</a:t>
            </a:r>
            <a:r>
              <a:rPr lang="tr-TR"/>
              <a:t> </a:t>
            </a:r>
            <a:r>
              <a:rPr lang="tr-TR" err="1"/>
              <a:t>reputation</a:t>
            </a:r>
            <a:endParaRPr lang="tr-TR"/>
          </a:p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9089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FB18848-8453-AC11-6D14-88FBC2B39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3188" y="683986"/>
            <a:ext cx="5157787" cy="823912"/>
          </a:xfrm>
        </p:spPr>
        <p:txBody>
          <a:bodyPr/>
          <a:lstStyle/>
          <a:p>
            <a:r>
              <a:rPr lang="tr-TR"/>
              <a:t>MAGGIE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01382E1-2E3F-A06C-D314-148E1B4032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1817" y="1797503"/>
            <a:ext cx="5157787" cy="3684588"/>
          </a:xfrm>
        </p:spPr>
        <p:txBody>
          <a:bodyPr>
            <a:normAutofit fontScale="92500" lnSpcReduction="20000"/>
          </a:bodyPr>
          <a:lstStyle/>
          <a:p>
            <a:r>
              <a:rPr lang="tr-TR" err="1"/>
              <a:t>Heroine</a:t>
            </a:r>
            <a:r>
              <a:rPr lang="tr-TR"/>
              <a:t> of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novel</a:t>
            </a:r>
            <a:r>
              <a:rPr lang="tr-TR"/>
              <a:t>.</a:t>
            </a:r>
          </a:p>
          <a:p>
            <a:r>
              <a:rPr lang="tr-TR"/>
              <a:t>New </a:t>
            </a:r>
            <a:r>
              <a:rPr lang="tr-TR" err="1"/>
              <a:t>Woman</a:t>
            </a:r>
            <a:r>
              <a:rPr lang="tr-TR"/>
              <a:t> /Fallen </a:t>
            </a:r>
            <a:r>
              <a:rPr lang="tr-TR" err="1"/>
              <a:t>woman</a:t>
            </a:r>
            <a:r>
              <a:rPr lang="tr-TR"/>
              <a:t>: «I </a:t>
            </a:r>
            <a:r>
              <a:rPr lang="tr-TR" err="1"/>
              <a:t>dont</a:t>
            </a:r>
            <a:r>
              <a:rPr lang="tr-TR"/>
              <a:t> </a:t>
            </a:r>
            <a:r>
              <a:rPr lang="tr-TR" err="1"/>
              <a:t>want</a:t>
            </a:r>
            <a:r>
              <a:rPr lang="tr-TR"/>
              <a:t> </a:t>
            </a:r>
            <a:r>
              <a:rPr lang="tr-TR" err="1"/>
              <a:t>to</a:t>
            </a:r>
            <a:r>
              <a:rPr lang="tr-TR"/>
              <a:t> do </a:t>
            </a:r>
            <a:r>
              <a:rPr lang="tr-TR" err="1"/>
              <a:t>my</a:t>
            </a:r>
            <a:r>
              <a:rPr lang="tr-TR"/>
              <a:t> </a:t>
            </a:r>
            <a:r>
              <a:rPr lang="tr-TR" err="1"/>
              <a:t>patchwork</a:t>
            </a:r>
            <a:r>
              <a:rPr lang="tr-TR"/>
              <a:t> </a:t>
            </a:r>
            <a:r>
              <a:rPr lang="tr-TR" err="1"/>
              <a:t>because</a:t>
            </a:r>
            <a:r>
              <a:rPr lang="tr-TR"/>
              <a:t> </a:t>
            </a:r>
            <a:r>
              <a:rPr lang="tr-TR" err="1"/>
              <a:t>she</a:t>
            </a:r>
            <a:r>
              <a:rPr lang="tr-TR"/>
              <a:t> </a:t>
            </a:r>
            <a:r>
              <a:rPr lang="tr-TR" err="1"/>
              <a:t>thinks</a:t>
            </a:r>
            <a:r>
              <a:rPr lang="tr-TR"/>
              <a:t> it as </a:t>
            </a:r>
            <a:r>
              <a:rPr lang="tr-TR" err="1"/>
              <a:t>foolish</a:t>
            </a:r>
            <a:r>
              <a:rPr lang="tr-TR"/>
              <a:t> </a:t>
            </a:r>
            <a:r>
              <a:rPr lang="tr-TR" err="1"/>
              <a:t>work</a:t>
            </a:r>
            <a:r>
              <a:rPr lang="tr-TR"/>
              <a:t>»</a:t>
            </a:r>
          </a:p>
          <a:p>
            <a:r>
              <a:rPr lang="tr-TR" err="1"/>
              <a:t>Intelligent</a:t>
            </a:r>
            <a:r>
              <a:rPr lang="tr-TR"/>
              <a:t>, </a:t>
            </a:r>
            <a:r>
              <a:rPr lang="tr-TR" err="1"/>
              <a:t>romantic</a:t>
            </a:r>
            <a:r>
              <a:rPr lang="tr-TR"/>
              <a:t>, </a:t>
            </a:r>
            <a:r>
              <a:rPr lang="tr-TR" err="1"/>
              <a:t>sensitive</a:t>
            </a:r>
            <a:r>
              <a:rPr lang="tr-TR"/>
              <a:t>, </a:t>
            </a:r>
            <a:r>
              <a:rPr lang="tr-TR" err="1"/>
              <a:t>sensual</a:t>
            </a:r>
            <a:r>
              <a:rPr lang="tr-TR"/>
              <a:t>, </a:t>
            </a:r>
          </a:p>
          <a:p>
            <a:r>
              <a:rPr lang="tr-TR" err="1"/>
              <a:t>Trapped</a:t>
            </a:r>
            <a:r>
              <a:rPr lang="tr-TR"/>
              <a:t> </a:t>
            </a:r>
            <a:r>
              <a:rPr lang="tr-TR" err="1"/>
              <a:t>between</a:t>
            </a:r>
            <a:r>
              <a:rPr lang="tr-TR"/>
              <a:t> </a:t>
            </a:r>
            <a:r>
              <a:rPr lang="tr-TR" err="1"/>
              <a:t>emotional</a:t>
            </a:r>
            <a:r>
              <a:rPr lang="tr-TR"/>
              <a:t> </a:t>
            </a:r>
            <a:r>
              <a:rPr lang="tr-TR" err="1"/>
              <a:t>needs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moral </a:t>
            </a:r>
            <a:r>
              <a:rPr lang="tr-TR" err="1"/>
              <a:t>principles</a:t>
            </a:r>
            <a:endParaRPr lang="tr-TR"/>
          </a:p>
          <a:p>
            <a:r>
              <a:rPr lang="tr-TR" err="1"/>
              <a:t>Also</a:t>
            </a:r>
            <a:r>
              <a:rPr lang="tr-TR"/>
              <a:t> </a:t>
            </a:r>
            <a:r>
              <a:rPr lang="tr-TR" err="1"/>
              <a:t>trapped</a:t>
            </a:r>
            <a:r>
              <a:rPr lang="tr-TR"/>
              <a:t> </a:t>
            </a:r>
            <a:r>
              <a:rPr lang="tr-TR" err="1"/>
              <a:t>between</a:t>
            </a:r>
            <a:r>
              <a:rPr lang="tr-TR"/>
              <a:t> Stephen </a:t>
            </a:r>
            <a:r>
              <a:rPr lang="tr-TR" err="1"/>
              <a:t>and</a:t>
            </a:r>
            <a:r>
              <a:rPr lang="tr-TR"/>
              <a:t> Philip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AA34881-D577-DBEC-7CF0-47E3DB8FA5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40286" y="770619"/>
            <a:ext cx="5183188" cy="823912"/>
          </a:xfrm>
        </p:spPr>
        <p:txBody>
          <a:bodyPr/>
          <a:lstStyle/>
          <a:p>
            <a:r>
              <a:rPr lang="tr-TR"/>
              <a:t>LUCY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AB0438C-4027-2B38-6A5E-76919B1C1B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1797503"/>
            <a:ext cx="5183188" cy="3684588"/>
          </a:xfrm>
        </p:spPr>
        <p:txBody>
          <a:bodyPr>
            <a:normAutofit fontScale="92500" lnSpcReduction="20000"/>
          </a:bodyPr>
          <a:lstStyle/>
          <a:p>
            <a:r>
              <a:rPr lang="tr-TR" err="1"/>
              <a:t>Maggie’s</a:t>
            </a:r>
            <a:r>
              <a:rPr lang="tr-TR"/>
              <a:t> </a:t>
            </a:r>
            <a:r>
              <a:rPr lang="tr-TR" err="1"/>
              <a:t>cousin</a:t>
            </a:r>
            <a:endParaRPr lang="tr-TR"/>
          </a:p>
          <a:p>
            <a:r>
              <a:rPr lang="tr-TR" err="1"/>
              <a:t>Angel</a:t>
            </a:r>
            <a:r>
              <a:rPr lang="tr-TR"/>
              <a:t> in </a:t>
            </a:r>
            <a:r>
              <a:rPr lang="tr-TR" err="1"/>
              <a:t>the</a:t>
            </a:r>
            <a:r>
              <a:rPr lang="tr-TR"/>
              <a:t> House (</a:t>
            </a:r>
            <a:r>
              <a:rPr lang="tr-TR" err="1"/>
              <a:t>stereotypical</a:t>
            </a:r>
            <a:r>
              <a:rPr lang="tr-TR"/>
              <a:t> </a:t>
            </a:r>
            <a:r>
              <a:rPr lang="tr-TR" err="1"/>
              <a:t>victorian</a:t>
            </a:r>
            <a:r>
              <a:rPr lang="tr-TR"/>
              <a:t> </a:t>
            </a:r>
            <a:r>
              <a:rPr lang="tr-TR" err="1"/>
              <a:t>woman</a:t>
            </a:r>
            <a:r>
              <a:rPr lang="tr-TR"/>
              <a:t>)</a:t>
            </a:r>
          </a:p>
          <a:p>
            <a:r>
              <a:rPr lang="tr-TR" err="1"/>
              <a:t>into</a:t>
            </a:r>
            <a:r>
              <a:rPr lang="tr-TR"/>
              <a:t> </a:t>
            </a:r>
            <a:r>
              <a:rPr lang="tr-TR" err="1"/>
              <a:t>domestic</a:t>
            </a:r>
            <a:r>
              <a:rPr lang="tr-TR"/>
              <a:t> </a:t>
            </a:r>
            <a:r>
              <a:rPr lang="tr-TR" err="1"/>
              <a:t>duties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trivial</a:t>
            </a:r>
            <a:r>
              <a:rPr lang="tr-TR"/>
              <a:t>  </a:t>
            </a:r>
            <a:r>
              <a:rPr lang="tr-TR" err="1"/>
              <a:t>activities</a:t>
            </a:r>
            <a:endParaRPr lang="tr-TR"/>
          </a:p>
          <a:p>
            <a:r>
              <a:rPr lang="tr-TR" err="1"/>
              <a:t>Blonde</a:t>
            </a:r>
            <a:r>
              <a:rPr lang="tr-TR"/>
              <a:t>, </a:t>
            </a:r>
            <a:r>
              <a:rPr lang="tr-TR" err="1"/>
              <a:t>pretty</a:t>
            </a:r>
            <a:r>
              <a:rPr lang="tr-TR"/>
              <a:t>, </a:t>
            </a:r>
            <a:r>
              <a:rPr lang="tr-TR" err="1"/>
              <a:t>behaves</a:t>
            </a:r>
            <a:r>
              <a:rPr lang="tr-TR"/>
              <a:t> in </a:t>
            </a:r>
            <a:r>
              <a:rPr lang="tr-TR" err="1"/>
              <a:t>accordance</a:t>
            </a:r>
            <a:r>
              <a:rPr lang="tr-TR"/>
              <a:t> </a:t>
            </a:r>
            <a:r>
              <a:rPr lang="tr-TR" err="1"/>
              <a:t>with</a:t>
            </a:r>
            <a:r>
              <a:rPr lang="tr-TR"/>
              <a:t> </a:t>
            </a:r>
            <a:r>
              <a:rPr lang="tr-TR" err="1"/>
              <a:t>sociatal</a:t>
            </a:r>
            <a:r>
              <a:rPr lang="tr-TR"/>
              <a:t> </a:t>
            </a:r>
            <a:r>
              <a:rPr lang="tr-TR" err="1"/>
              <a:t>expectations</a:t>
            </a:r>
            <a:endParaRPr lang="tr-TR"/>
          </a:p>
          <a:p>
            <a:r>
              <a:rPr lang="tr-TR" err="1"/>
              <a:t>Sharp</a:t>
            </a:r>
            <a:r>
              <a:rPr lang="tr-TR"/>
              <a:t> </a:t>
            </a:r>
            <a:r>
              <a:rPr lang="tr-TR" err="1"/>
              <a:t>contrast</a:t>
            </a:r>
            <a:r>
              <a:rPr lang="tr-TR"/>
              <a:t> </a:t>
            </a:r>
            <a:r>
              <a:rPr lang="tr-TR" err="1"/>
              <a:t>to</a:t>
            </a:r>
            <a:r>
              <a:rPr lang="tr-TR"/>
              <a:t> Maggie</a:t>
            </a:r>
          </a:p>
        </p:txBody>
      </p:sp>
    </p:spTree>
    <p:extLst>
      <p:ext uri="{BB962C8B-B14F-4D97-AF65-F5344CB8AC3E}">
        <p14:creationId xmlns:p14="http://schemas.microsoft.com/office/powerpoint/2010/main" val="1860591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4915746-0E5A-521D-A33E-2214D4FC23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STEPHEN GUEST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FFAAAAC-B3F0-1460-B6AD-46BE6DA7D4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err="1"/>
              <a:t>The</a:t>
            </a:r>
            <a:r>
              <a:rPr lang="tr-TR"/>
              <a:t> son of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major</a:t>
            </a:r>
            <a:r>
              <a:rPr lang="tr-TR"/>
              <a:t> partner of </a:t>
            </a:r>
            <a:r>
              <a:rPr lang="tr-TR" err="1"/>
              <a:t>Guest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Company</a:t>
            </a:r>
            <a:endParaRPr lang="tr-TR"/>
          </a:p>
          <a:p>
            <a:r>
              <a:rPr lang="tr-TR" err="1"/>
              <a:t>Attractive</a:t>
            </a:r>
            <a:r>
              <a:rPr lang="tr-TR"/>
              <a:t>, </a:t>
            </a:r>
            <a:r>
              <a:rPr lang="tr-TR" err="1"/>
              <a:t>wealthy</a:t>
            </a:r>
            <a:endParaRPr lang="tr-TR"/>
          </a:p>
          <a:p>
            <a:r>
              <a:rPr lang="tr-TR" err="1"/>
              <a:t>Temptation</a:t>
            </a:r>
            <a:r>
              <a:rPr lang="tr-TR"/>
              <a:t> </a:t>
            </a:r>
            <a:r>
              <a:rPr lang="tr-TR" err="1"/>
              <a:t>for</a:t>
            </a:r>
            <a:r>
              <a:rPr lang="tr-TR"/>
              <a:t> Maggie</a:t>
            </a:r>
          </a:p>
          <a:p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physical</a:t>
            </a:r>
            <a:r>
              <a:rPr lang="tr-TR"/>
              <a:t> </a:t>
            </a:r>
            <a:r>
              <a:rPr lang="tr-TR" err="1"/>
              <a:t>complement</a:t>
            </a:r>
            <a:r>
              <a:rPr lang="tr-TR"/>
              <a:t> </a:t>
            </a:r>
            <a:r>
              <a:rPr lang="tr-TR" err="1"/>
              <a:t>to</a:t>
            </a:r>
            <a:r>
              <a:rPr lang="tr-TR"/>
              <a:t> Philip </a:t>
            </a:r>
            <a:r>
              <a:rPr lang="tr-TR" err="1"/>
              <a:t>Wakem’s</a:t>
            </a:r>
            <a:r>
              <a:rPr lang="tr-TR"/>
              <a:t> </a:t>
            </a:r>
            <a:r>
              <a:rPr lang="tr-TR" err="1"/>
              <a:t>intellect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sensitivity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FD2E85E-281A-D3D8-A6FA-5B7E675A7E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/>
              <a:t>PHILIP WAKEM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2F95E615-273B-359C-511C-B2BFB7179E4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tr-TR"/>
              <a:t>Son of </a:t>
            </a:r>
            <a:r>
              <a:rPr lang="tr-TR" err="1"/>
              <a:t>lawyer</a:t>
            </a:r>
            <a:r>
              <a:rPr lang="tr-TR"/>
              <a:t> </a:t>
            </a:r>
            <a:r>
              <a:rPr lang="tr-TR" err="1"/>
              <a:t>Wakem</a:t>
            </a:r>
            <a:r>
              <a:rPr lang="tr-TR"/>
              <a:t>,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man</a:t>
            </a:r>
            <a:r>
              <a:rPr lang="tr-TR"/>
              <a:t> </a:t>
            </a:r>
            <a:r>
              <a:rPr lang="tr-TR" err="1"/>
              <a:t>who</a:t>
            </a:r>
            <a:r>
              <a:rPr lang="tr-TR"/>
              <a:t> </a:t>
            </a:r>
            <a:r>
              <a:rPr lang="tr-TR" err="1"/>
              <a:t>brings</a:t>
            </a:r>
            <a:r>
              <a:rPr lang="tr-TR"/>
              <a:t>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financial</a:t>
            </a:r>
            <a:r>
              <a:rPr lang="tr-TR"/>
              <a:t> </a:t>
            </a:r>
            <a:r>
              <a:rPr lang="tr-TR" err="1"/>
              <a:t>downfall</a:t>
            </a:r>
            <a:r>
              <a:rPr lang="tr-TR"/>
              <a:t> </a:t>
            </a:r>
            <a:r>
              <a:rPr lang="tr-TR" err="1"/>
              <a:t>to</a:t>
            </a:r>
            <a:r>
              <a:rPr lang="tr-TR"/>
              <a:t>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Tullivers</a:t>
            </a:r>
            <a:endParaRPr lang="tr-TR"/>
          </a:p>
          <a:p>
            <a:r>
              <a:rPr lang="tr-TR" err="1"/>
              <a:t>Physically</a:t>
            </a:r>
            <a:r>
              <a:rPr lang="tr-TR"/>
              <a:t> </a:t>
            </a:r>
            <a:r>
              <a:rPr lang="tr-TR" err="1"/>
              <a:t>deformed</a:t>
            </a:r>
            <a:r>
              <a:rPr lang="tr-TR"/>
              <a:t> but </a:t>
            </a:r>
            <a:r>
              <a:rPr lang="tr-TR" err="1"/>
              <a:t>intellectually</a:t>
            </a:r>
            <a:r>
              <a:rPr lang="tr-TR"/>
              <a:t> </a:t>
            </a:r>
            <a:r>
              <a:rPr lang="tr-TR" err="1"/>
              <a:t>robust</a:t>
            </a:r>
            <a:endParaRPr lang="tr-TR"/>
          </a:p>
          <a:p>
            <a:r>
              <a:rPr lang="tr-TR" err="1"/>
              <a:t>Artistic</a:t>
            </a:r>
            <a:r>
              <a:rPr lang="tr-TR"/>
              <a:t>, </a:t>
            </a:r>
            <a:r>
              <a:rPr lang="tr-TR" err="1"/>
              <a:t>hypersensitive</a:t>
            </a:r>
            <a:endParaRPr lang="tr-TR"/>
          </a:p>
          <a:p>
            <a:endParaRPr lang="tr-TR"/>
          </a:p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4902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2051</Words>
  <Application>Microsoft Macintosh PowerPoint</Application>
  <PresentationFormat>Geniş ekran</PresentationFormat>
  <Paragraphs>128</Paragraphs>
  <Slides>16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Open Sans</vt:lpstr>
      <vt:lpstr>Times</vt:lpstr>
      <vt:lpstr>Office Teması</vt:lpstr>
      <vt:lpstr>The Mill on the Floss by George Eliot</vt:lpstr>
      <vt:lpstr>Biography</vt:lpstr>
      <vt:lpstr>PowerPoint Sunusu</vt:lpstr>
      <vt:lpstr>Her Five Famous Novels</vt:lpstr>
      <vt:lpstr>Two major aspects of her litery style</vt:lpstr>
      <vt:lpstr>PowerPoint Sunusu</vt:lpstr>
      <vt:lpstr>PowerPoint Sunusu</vt:lpstr>
      <vt:lpstr>PLOT</vt:lpstr>
      <vt:lpstr>Group Discussion</vt:lpstr>
      <vt:lpstr>Main Themes</vt:lpstr>
      <vt:lpstr>Main conflicts</vt:lpstr>
      <vt:lpstr>PowerPoint Sunusu</vt:lpstr>
      <vt:lpstr>PowerPoint Sunusu</vt:lpstr>
      <vt:lpstr> THE DODSONS (DODSON SISTERS)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Pelin Gölcük Mirza</dc:creator>
  <cp:lastModifiedBy>Pelin Gölcük Mirza</cp:lastModifiedBy>
  <cp:revision>12</cp:revision>
  <dcterms:created xsi:type="dcterms:W3CDTF">2024-10-21T06:59:59Z</dcterms:created>
  <dcterms:modified xsi:type="dcterms:W3CDTF">2024-10-25T08:39:11Z</dcterms:modified>
</cp:coreProperties>
</file>